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5"/>
  </p:notesMasterIdLst>
  <p:handoutMasterIdLst>
    <p:handoutMasterId r:id="rId26"/>
  </p:handoutMasterIdLst>
  <p:sldIdLst>
    <p:sldId id="277" r:id="rId5"/>
    <p:sldId id="333" r:id="rId6"/>
    <p:sldId id="332" r:id="rId7"/>
    <p:sldId id="350" r:id="rId8"/>
    <p:sldId id="348" r:id="rId9"/>
    <p:sldId id="331" r:id="rId10"/>
    <p:sldId id="334" r:id="rId11"/>
    <p:sldId id="349" r:id="rId12"/>
    <p:sldId id="335" r:id="rId13"/>
    <p:sldId id="336" r:id="rId14"/>
    <p:sldId id="337" r:id="rId15"/>
    <p:sldId id="338" r:id="rId16"/>
    <p:sldId id="346" r:id="rId17"/>
    <p:sldId id="353" r:id="rId18"/>
    <p:sldId id="339" r:id="rId19"/>
    <p:sldId id="341" r:id="rId20"/>
    <p:sldId id="352" r:id="rId21"/>
    <p:sldId id="347" r:id="rId22"/>
    <p:sldId id="351" r:id="rId23"/>
    <p:sldId id="32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301B821-A1FF-4177-AEE7-76D212191A0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4" d="100"/>
          <a:sy n="74" d="100"/>
        </p:scale>
        <p:origin x="1013" y="72"/>
      </p:cViewPr>
      <p:guideLst>
        <p:guide pos="3840"/>
        <p:guide orient="horz" pos="216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5DD71D7-55AC-46BD-81B3-09AB2F9EFBD8}" type="datetimeFigureOut">
              <a:rPr lang="en-US" smtClean="0"/>
              <a:t>12/1/2021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40BD58-3BFF-4EAF-BB8B-AC67FE801E47}" type="slidenum">
              <a:rPr lang="en-US" smtClean="0"/>
              <a:t>‹#›</a:t>
            </a:fld>
            <a:endParaRPr lang="en-US"/>
          </a:p>
        </p:txBody>
      </p:sp>
    </p:spTree>
    <p:extLst>
      <p:ext uri="{BB962C8B-B14F-4D97-AF65-F5344CB8AC3E}">
        <p14:creationId xmlns:p14="http://schemas.microsoft.com/office/powerpoint/2010/main" val="401059436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jpeg>
</file>

<file path=ppt/media/image22.png>
</file>

<file path=ppt/media/image23.png>
</file>

<file path=ppt/media/image24.jpe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89424F-BB59-4F4E-9822-4CA3E770FFD2}" type="datetimeFigureOut">
              <a:rPr lang="en-US" smtClean="0"/>
              <a:t>12/1/2021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322CDD-9D6C-4F63-9EC2-648226624108}" type="slidenum">
              <a:rPr lang="en-US" smtClean="0"/>
              <a:t>‹#›</a:t>
            </a:fld>
            <a:endParaRPr lang="en-US"/>
          </a:p>
        </p:txBody>
      </p:sp>
    </p:spTree>
    <p:extLst>
      <p:ext uri="{BB962C8B-B14F-4D97-AF65-F5344CB8AC3E}">
        <p14:creationId xmlns:p14="http://schemas.microsoft.com/office/powerpoint/2010/main" val="85102655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2606040"/>
            <a:ext cx="10058400" cy="2743200"/>
          </a:xfrm>
        </p:spPr>
        <p:txBody>
          <a:bodyPr anchor="b">
            <a:normAutofit/>
          </a:bodyPr>
          <a:lstStyle>
            <a:lvl1pPr algn="l">
              <a:lnSpc>
                <a:spcPct val="80000"/>
              </a:lnSpc>
              <a:defRPr sz="6800">
                <a:solidFill>
                  <a:schemeClr val="tx1"/>
                </a:solidFill>
                <a:effectLst>
                  <a:outerShdw blurRad="38100" dist="25400" dir="18900000" algn="bl" rotWithShape="0">
                    <a:schemeClr val="bg1">
                      <a:alpha val="80000"/>
                    </a:schemeClr>
                  </a:outerShdw>
                </a:effectLst>
              </a:defRPr>
            </a:lvl1pPr>
          </a:lstStyle>
          <a:p>
            <a:r>
              <a:rPr lang="en-US"/>
              <a:t>Click to edit Master title style</a:t>
            </a:r>
          </a:p>
        </p:txBody>
      </p:sp>
      <p:sp>
        <p:nvSpPr>
          <p:cNvPr id="3" name="Subtitle 2"/>
          <p:cNvSpPr>
            <a:spLocks noGrp="1"/>
          </p:cNvSpPr>
          <p:nvPr>
            <p:ph type="subTitle" idx="1"/>
          </p:nvPr>
        </p:nvSpPr>
        <p:spPr>
          <a:xfrm>
            <a:off x="1066800" y="5360437"/>
            <a:ext cx="10058400" cy="365760"/>
          </a:xfrm>
        </p:spPr>
        <p:txBody>
          <a:bodyPr>
            <a:normAutofit/>
          </a:bodyPr>
          <a:lstStyle>
            <a:lvl1pPr marL="0" indent="0" algn="l">
              <a:spcBef>
                <a:spcPts val="0"/>
              </a:spcBef>
              <a:buNone/>
              <a:defRPr sz="2000" b="1" cap="all" baseline="0">
                <a:solidFill>
                  <a:schemeClr val="accent1">
                    <a:lumMod val="75000"/>
                  </a:schemeClr>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8" name="Rectangle 7"/>
          <p:cNvSpPr/>
          <p:nvPr userDrawn="1"/>
        </p:nvSpPr>
        <p:spPr>
          <a:xfrm>
            <a:off x="0" y="5888736"/>
            <a:ext cx="12192000" cy="109728"/>
          </a:xfrm>
          <a:prstGeom prst="rect">
            <a:avLst/>
          </a:prstGeom>
          <a:ln>
            <a:noFill/>
          </a:ln>
          <a:effectLst>
            <a:outerShdw blurRad="25400" dist="25400" dir="54000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a:t>Add a footer</a:t>
            </a:r>
          </a:p>
        </p:txBody>
      </p:sp>
      <p:sp>
        <p:nvSpPr>
          <p:cNvPr id="4" name="Date Placeholder 3"/>
          <p:cNvSpPr>
            <a:spLocks noGrp="1"/>
          </p:cNvSpPr>
          <p:nvPr>
            <p:ph type="dt" sz="half" idx="10"/>
          </p:nvPr>
        </p:nvSpPr>
        <p:spPr/>
        <p:txBody>
          <a:bodyPr/>
          <a:lstStyle/>
          <a:p>
            <a:fld id="{C9872EE9-AF66-483C-961F-59B9F002993E}" type="datetime1">
              <a:rPr lang="en-US" smtClean="0"/>
              <a:pPr/>
              <a:t>12/1/2021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25000" y="382230"/>
            <a:ext cx="1371600" cy="556136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95400" y="382230"/>
            <a:ext cx="7863840" cy="556137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a:t>Add a footer</a:t>
            </a:r>
          </a:p>
        </p:txBody>
      </p:sp>
      <p:sp>
        <p:nvSpPr>
          <p:cNvPr id="4" name="Date Placeholder 3"/>
          <p:cNvSpPr>
            <a:spLocks noGrp="1"/>
          </p:cNvSpPr>
          <p:nvPr>
            <p:ph type="dt" sz="half" idx="10"/>
          </p:nvPr>
        </p:nvSpPr>
        <p:spPr/>
        <p:txBody>
          <a:bodyPr/>
          <a:lstStyle/>
          <a:p>
            <a:fld id="{C7BEAFD5-7FA3-40FB-875B-457FB46B25A4}" type="datetime1">
              <a:rPr lang="en-US" smtClean="0"/>
              <a:pPr/>
              <a:t>12/1/2021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a:t>Add a footer</a:t>
            </a:r>
          </a:p>
        </p:txBody>
      </p:sp>
      <p:sp>
        <p:nvSpPr>
          <p:cNvPr id="4" name="Date Placeholder 3"/>
          <p:cNvSpPr>
            <a:spLocks noGrp="1"/>
          </p:cNvSpPr>
          <p:nvPr>
            <p:ph type="dt" sz="half" idx="10"/>
          </p:nvPr>
        </p:nvSpPr>
        <p:spPr/>
        <p:txBody>
          <a:bodyPr/>
          <a:lstStyle/>
          <a:p>
            <a:fld id="{89AD63E2-E931-4653-BB33-A910E07D11B2}" type="datetime1">
              <a:rPr lang="en-US" smtClean="0"/>
              <a:pPr/>
              <a:t>12/1/2021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66800" y="1565829"/>
            <a:ext cx="5943600" cy="4114800"/>
          </a:xfrm>
        </p:spPr>
        <p:txBody>
          <a:bodyPr anchor="b">
            <a:normAutofit/>
          </a:bodyPr>
          <a:lstStyle>
            <a:lvl1pPr>
              <a:lnSpc>
                <a:spcPct val="80000"/>
              </a:lnSpc>
              <a:defRPr sz="5400">
                <a:effectLst>
                  <a:outerShdw blurRad="38100" dist="25400" dir="18900000" algn="bl" rotWithShape="0">
                    <a:schemeClr val="bg1">
                      <a:alpha val="80000"/>
                    </a:schemeClr>
                  </a:outerShdw>
                </a:effectLst>
              </a:defRPr>
            </a:lvl1pPr>
          </a:lstStyle>
          <a:p>
            <a:r>
              <a:rPr lang="en-US"/>
              <a:t>Click to edit Master title style</a:t>
            </a:r>
          </a:p>
        </p:txBody>
      </p:sp>
      <p:sp>
        <p:nvSpPr>
          <p:cNvPr id="3" name="Text Placeholder 2"/>
          <p:cNvSpPr>
            <a:spLocks noGrp="1"/>
          </p:cNvSpPr>
          <p:nvPr>
            <p:ph type="body" idx="1"/>
          </p:nvPr>
        </p:nvSpPr>
        <p:spPr>
          <a:xfrm>
            <a:off x="1066801" y="5682343"/>
            <a:ext cx="5943600" cy="410547"/>
          </a:xfrm>
        </p:spPr>
        <p:txBody>
          <a:bodyPr>
            <a:normAutofit/>
          </a:bodyPr>
          <a:lstStyle>
            <a:lvl1pPr marL="0" indent="0">
              <a:spcBef>
                <a:spcPts val="0"/>
              </a:spcBef>
              <a:buNone/>
              <a:defRPr sz="2200" b="1" cap="all" baseline="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9" name="Rectangle 8"/>
          <p:cNvSpPr/>
          <p:nvPr userDrawn="1"/>
        </p:nvSpPr>
        <p:spPr>
          <a:xfrm>
            <a:off x="7707084"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bwMode="hidden">
          <a:xfrm>
            <a:off x="7761948" y="283"/>
            <a:ext cx="4427508" cy="6856286"/>
          </a:xfrm>
          <a:prstGeom prst="rect">
            <a:avLst/>
          </a:prstGeom>
        </p:spPr>
      </p:pic>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825625"/>
            <a:ext cx="4724400" cy="4117975"/>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199" y="1825625"/>
            <a:ext cx="4724400" cy="4117975"/>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a:t>Add a footer</a:t>
            </a:r>
          </a:p>
        </p:txBody>
      </p:sp>
      <p:sp>
        <p:nvSpPr>
          <p:cNvPr id="5" name="Date Placeholder 4"/>
          <p:cNvSpPr>
            <a:spLocks noGrp="1"/>
          </p:cNvSpPr>
          <p:nvPr>
            <p:ph type="dt" sz="half" idx="10"/>
          </p:nvPr>
        </p:nvSpPr>
        <p:spPr/>
        <p:txBody>
          <a:bodyPr/>
          <a:lstStyle/>
          <a:p>
            <a:fld id="{C9EA1F43-559A-4B47-A959-EFB6142CA3A9}" type="datetime1">
              <a:rPr lang="en-US" smtClean="0"/>
              <a:pPr/>
              <a:t>12/1/2021</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28800"/>
            <a:ext cx="4727448" cy="641350"/>
          </a:xfrm>
        </p:spPr>
        <p:txBody>
          <a:bodyPr anchor="ctr">
            <a:normAutofit/>
          </a:bodyPr>
          <a:lstStyle>
            <a:lvl1pPr marL="0" indent="0">
              <a:spcBef>
                <a:spcPts val="0"/>
              </a:spcBef>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2470151"/>
            <a:ext cx="4727448" cy="3473450"/>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67628" y="1828800"/>
            <a:ext cx="4727448" cy="641350"/>
          </a:xfrm>
        </p:spPr>
        <p:txBody>
          <a:bodyPr anchor="ctr">
            <a:normAutofit/>
          </a:bodyPr>
          <a:lstStyle>
            <a:lvl1pPr marL="0" indent="0">
              <a:spcBef>
                <a:spcPts val="0"/>
              </a:spcBef>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69152" y="2470151"/>
            <a:ext cx="4727448" cy="3473450"/>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a:t>Add a footer</a:t>
            </a:r>
          </a:p>
        </p:txBody>
      </p:sp>
      <p:sp>
        <p:nvSpPr>
          <p:cNvPr id="7" name="Date Placeholder 6"/>
          <p:cNvSpPr>
            <a:spLocks noGrp="1"/>
          </p:cNvSpPr>
          <p:nvPr>
            <p:ph type="dt" sz="half" idx="10"/>
          </p:nvPr>
        </p:nvSpPr>
        <p:spPr/>
        <p:txBody>
          <a:bodyPr/>
          <a:lstStyle/>
          <a:p>
            <a:fld id="{F1261AED-24AE-4AC7-940D-F7106D2788A3}" type="datetime1">
              <a:rPr lang="en-US" smtClean="0"/>
              <a:pPr/>
              <a:t>12/1/2021</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a:t>Add a footer</a:t>
            </a:r>
          </a:p>
        </p:txBody>
      </p:sp>
      <p:sp>
        <p:nvSpPr>
          <p:cNvPr id="3" name="Date Placeholder 2"/>
          <p:cNvSpPr>
            <a:spLocks noGrp="1"/>
          </p:cNvSpPr>
          <p:nvPr>
            <p:ph type="dt" sz="half" idx="10"/>
          </p:nvPr>
        </p:nvSpPr>
        <p:spPr/>
        <p:txBody>
          <a:bodyPr/>
          <a:lstStyle/>
          <a:p>
            <a:fld id="{EC425771-5E10-4A19-AB0E-909293152332}" type="datetime1">
              <a:rPr lang="en-US" smtClean="0"/>
              <a:pPr/>
              <a:t>12/1/2021</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Add a footer</a:t>
            </a:r>
          </a:p>
        </p:txBody>
      </p:sp>
      <p:sp>
        <p:nvSpPr>
          <p:cNvPr id="2" name="Date Placeholder 1"/>
          <p:cNvSpPr>
            <a:spLocks noGrp="1"/>
          </p:cNvSpPr>
          <p:nvPr>
            <p:ph type="dt" sz="half" idx="10"/>
          </p:nvPr>
        </p:nvSpPr>
        <p:spPr/>
        <p:txBody>
          <a:bodyPr/>
          <a:lstStyle/>
          <a:p>
            <a:fld id="{03606FD5-B03F-45D5-A178-114C548C0032}" type="datetime1">
              <a:rPr lang="en-US" smtClean="0"/>
              <a:pPr/>
              <a:t>12/1/2021</a:t>
            </a:fld>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bwMode="hidden">
          <a:xfrm>
            <a:off x="7766439" y="283"/>
            <a:ext cx="4435717" cy="6856286"/>
          </a:xfrm>
          <a:prstGeom prst="rect">
            <a:avLst/>
          </a:prstGeom>
        </p:spPr>
      </p:pic>
      <p:sp>
        <p:nvSpPr>
          <p:cNvPr id="2" name="Title 1"/>
          <p:cNvSpPr>
            <a:spLocks noGrp="1"/>
          </p:cNvSpPr>
          <p:nvPr>
            <p:ph type="title"/>
          </p:nvPr>
        </p:nvSpPr>
        <p:spPr>
          <a:xfrm>
            <a:off x="8229601" y="2514600"/>
            <a:ext cx="3474720" cy="1600200"/>
          </a:xfrm>
        </p:spPr>
        <p:txBody>
          <a:bodyPr anchor="b"/>
          <a:lstStyle>
            <a:lvl1pPr>
              <a:defRPr sz="3200">
                <a:solidFill>
                  <a:schemeClr val="accent1">
                    <a:lumMod val="75000"/>
                  </a:schemeClr>
                </a:solidFill>
              </a:defRPr>
            </a:lvl1pPr>
          </a:lstStyle>
          <a:p>
            <a:r>
              <a:rPr lang="en-US"/>
              <a:t>Click to edit Master title style</a:t>
            </a:r>
          </a:p>
        </p:txBody>
      </p:sp>
      <p:sp>
        <p:nvSpPr>
          <p:cNvPr id="3" name="Content Placeholder 2"/>
          <p:cNvSpPr>
            <a:spLocks noGrp="1"/>
          </p:cNvSpPr>
          <p:nvPr>
            <p:ph idx="1"/>
          </p:nvPr>
        </p:nvSpPr>
        <p:spPr>
          <a:xfrm>
            <a:off x="790302" y="685800"/>
            <a:ext cx="6126480" cy="54864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229600" y="4343400"/>
            <a:ext cx="3474720" cy="1188720"/>
          </a:xfrm>
        </p:spPr>
        <p:txBody>
          <a:bodyPr>
            <a:normAutofit/>
          </a:bodyPr>
          <a:lstStyle>
            <a:lvl1pPr marL="0" indent="0">
              <a:spcBef>
                <a:spcPts val="8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Rectangle 9"/>
          <p:cNvSpPr/>
          <p:nvPr userDrawn="1"/>
        </p:nvSpPr>
        <p:spPr>
          <a:xfrm>
            <a:off x="7711702"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ooter Placeholder 5"/>
          <p:cNvSpPr>
            <a:spLocks noGrp="1"/>
          </p:cNvSpPr>
          <p:nvPr>
            <p:ph type="ftr" sz="quarter" idx="11"/>
          </p:nvPr>
        </p:nvSpPr>
        <p:spPr/>
        <p:txBody>
          <a:bodyPr/>
          <a:lstStyle/>
          <a:p>
            <a:r>
              <a:rPr lang="en-US"/>
              <a:t>Add a footer</a:t>
            </a:r>
          </a:p>
        </p:txBody>
      </p:sp>
      <p:sp>
        <p:nvSpPr>
          <p:cNvPr id="5" name="Date Placeholder 4"/>
          <p:cNvSpPr>
            <a:spLocks noGrp="1"/>
          </p:cNvSpPr>
          <p:nvPr>
            <p:ph type="dt" sz="half" idx="10"/>
          </p:nvPr>
        </p:nvSpPr>
        <p:spPr/>
        <p:txBody>
          <a:bodyPr/>
          <a:lstStyle/>
          <a:p>
            <a:fld id="{E8B012C0-B102-441D-AA86-2C80DFA84E68}" type="datetime1">
              <a:rPr lang="en-US" smtClean="0"/>
              <a:pPr/>
              <a:t>12/1/2021</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bwMode="hidden">
          <a:xfrm>
            <a:off x="7766439" y="283"/>
            <a:ext cx="4435717" cy="6856286"/>
          </a:xfrm>
          <a:prstGeom prst="rect">
            <a:avLst/>
          </a:prstGeom>
        </p:spPr>
      </p:pic>
      <p:sp>
        <p:nvSpPr>
          <p:cNvPr id="2" name="Title 1"/>
          <p:cNvSpPr>
            <a:spLocks noGrp="1"/>
          </p:cNvSpPr>
          <p:nvPr>
            <p:ph type="title"/>
          </p:nvPr>
        </p:nvSpPr>
        <p:spPr>
          <a:xfrm>
            <a:off x="8229600" y="2514600"/>
            <a:ext cx="3474720" cy="1600200"/>
          </a:xfrm>
        </p:spPr>
        <p:txBody>
          <a:bodyPr anchor="b"/>
          <a:lstStyle>
            <a:lvl1pPr>
              <a:defRPr sz="3200">
                <a:solidFill>
                  <a:schemeClr val="accent1">
                    <a:lumMod val="75000"/>
                  </a:schemeClr>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0" y="1325880"/>
            <a:ext cx="6858000" cy="4206240"/>
          </a:xfrm>
          <a:solidFill>
            <a:schemeClr val="bg2"/>
          </a:solidFill>
          <a:effectLst>
            <a:outerShdw blurRad="63500" sx="101000" sy="101000" algn="ctr" rotWithShape="0">
              <a:prstClr val="black">
                <a:alpha val="15000"/>
              </a:prstClr>
            </a:outerShdw>
          </a:effectLst>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229600" y="4343400"/>
            <a:ext cx="3474720" cy="1188720"/>
          </a:xfrm>
        </p:spPr>
        <p:txBody>
          <a:bodyPr>
            <a:normAutofit/>
          </a:bodyPr>
          <a:lstStyle>
            <a:lvl1pPr marL="0" indent="0">
              <a:spcBef>
                <a:spcPts val="8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Add a footer</a:t>
            </a:r>
          </a:p>
        </p:txBody>
      </p:sp>
      <p:sp>
        <p:nvSpPr>
          <p:cNvPr id="5" name="Date Placeholder 4"/>
          <p:cNvSpPr>
            <a:spLocks noGrp="1"/>
          </p:cNvSpPr>
          <p:nvPr>
            <p:ph type="dt" sz="half" idx="10"/>
          </p:nvPr>
        </p:nvSpPr>
        <p:spPr/>
        <p:txBody>
          <a:bodyPr/>
          <a:lstStyle/>
          <a:p>
            <a:fld id="{601E0B12-F9DE-47EF-A076-CF602073F1B2}" type="datetime1">
              <a:rPr lang="en-US" smtClean="0"/>
              <a:pPr/>
              <a:t>12/1/2021</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
        <p:nvSpPr>
          <p:cNvPr id="11" name="Rectangle 10"/>
          <p:cNvSpPr/>
          <p:nvPr userDrawn="1"/>
        </p:nvSpPr>
        <p:spPr>
          <a:xfrm>
            <a:off x="7711702"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381000"/>
            <a:ext cx="9601200" cy="1143000"/>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295400" y="1828800"/>
            <a:ext cx="96012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3"/>
          </p:nvPr>
        </p:nvSpPr>
        <p:spPr>
          <a:xfrm>
            <a:off x="1295400" y="6419462"/>
            <a:ext cx="5181600" cy="238902"/>
          </a:xfrm>
          <a:prstGeom prst="rect">
            <a:avLst/>
          </a:prstGeom>
        </p:spPr>
        <p:txBody>
          <a:bodyPr vert="horz" lIns="91440" tIns="45720" rIns="91440" bIns="45720" rtlCol="0" anchor="ctr"/>
          <a:lstStyle>
            <a:lvl1pPr algn="l">
              <a:defRPr sz="1100">
                <a:solidFill>
                  <a:schemeClr val="tx1"/>
                </a:solidFill>
              </a:defRPr>
            </a:lvl1pPr>
          </a:lstStyle>
          <a:p>
            <a:r>
              <a:rPr lang="en-US"/>
              <a:t>Add a footer</a:t>
            </a:r>
          </a:p>
        </p:txBody>
      </p:sp>
      <p:sp>
        <p:nvSpPr>
          <p:cNvPr id="4" name="Date Placeholder 3"/>
          <p:cNvSpPr>
            <a:spLocks noGrp="1"/>
          </p:cNvSpPr>
          <p:nvPr>
            <p:ph type="dt" sz="half" idx="2"/>
          </p:nvPr>
        </p:nvSpPr>
        <p:spPr>
          <a:xfrm>
            <a:off x="8556170" y="6419462"/>
            <a:ext cx="1351383" cy="238902"/>
          </a:xfrm>
          <a:prstGeom prst="rect">
            <a:avLst/>
          </a:prstGeom>
        </p:spPr>
        <p:txBody>
          <a:bodyPr vert="horz" lIns="91440" tIns="45720" rIns="91440" bIns="45720" rtlCol="0" anchor="ctr"/>
          <a:lstStyle>
            <a:lvl1pPr algn="r">
              <a:defRPr sz="1100">
                <a:solidFill>
                  <a:schemeClr val="tx1"/>
                </a:solidFill>
              </a:defRPr>
            </a:lvl1pPr>
          </a:lstStyle>
          <a:p>
            <a:fld id="{C8B93266-8FB4-430B-8AE3-3A53F50E1A0B}" type="datetime1">
              <a:rPr lang="en-US" smtClean="0"/>
              <a:pPr/>
              <a:t>12/1/2021</a:t>
            </a:fld>
            <a:endParaRPr lang="en-US"/>
          </a:p>
        </p:txBody>
      </p:sp>
      <p:sp>
        <p:nvSpPr>
          <p:cNvPr id="6" name="Slide Number Placeholder 5"/>
          <p:cNvSpPr>
            <a:spLocks noGrp="1"/>
          </p:cNvSpPr>
          <p:nvPr>
            <p:ph type="sldNum" sz="quarter" idx="4"/>
          </p:nvPr>
        </p:nvSpPr>
        <p:spPr>
          <a:xfrm>
            <a:off x="10198358" y="6419462"/>
            <a:ext cx="698241" cy="238902"/>
          </a:xfrm>
          <a:prstGeom prst="rect">
            <a:avLst/>
          </a:prstGeom>
        </p:spPr>
        <p:txBody>
          <a:bodyPr vert="horz" lIns="91440" tIns="45720" rIns="91440" bIns="45720" rtlCol="0" anchor="ctr"/>
          <a:lstStyle>
            <a:lvl1pPr algn="r">
              <a:defRPr sz="1100">
                <a:solidFill>
                  <a:schemeClr val="tx1"/>
                </a:solidFill>
              </a:defRPr>
            </a:lvl1pPr>
          </a:lstStyle>
          <a:p>
            <a:fld id="{E31375A4-56A4-47D6-9801-1991572033F7}" type="slidenum">
              <a:rPr lang="en-US" smtClean="0"/>
              <a:pPr/>
              <a:t>‹#›</a:t>
            </a:fld>
            <a:endParaRPr lang="en-US"/>
          </a:p>
        </p:txBody>
      </p:sp>
      <p:sp>
        <p:nvSpPr>
          <p:cNvPr id="8" name="Rectangle 7"/>
          <p:cNvSpPr/>
          <p:nvPr userDrawn="1"/>
        </p:nvSpPr>
        <p:spPr>
          <a:xfrm>
            <a:off x="0" y="6257036"/>
            <a:ext cx="12192000" cy="54864"/>
          </a:xfrm>
          <a:prstGeom prst="rect">
            <a:avLst/>
          </a:prstGeom>
          <a:ln>
            <a:noFill/>
          </a:ln>
          <a:effectLst>
            <a:innerShdw blurRad="25400" dist="12700" dir="16200000">
              <a:schemeClr val="accent1">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3200" b="1" kern="1200" cap="all" baseline="0">
          <a:solidFill>
            <a:schemeClr val="accent1"/>
          </a:solidFill>
          <a:effectLst>
            <a:outerShdw blurRad="38100" dist="25400" dir="18900000" algn="bl" rotWithShape="0">
              <a:schemeClr val="bg1">
                <a:alpha val="80000"/>
              </a:schemeClr>
            </a:outerShdw>
          </a:effectLst>
          <a:latin typeface="+mj-lt"/>
          <a:ea typeface="+mj-ea"/>
          <a:cs typeface="+mj-cs"/>
        </a:defRPr>
      </a:lvl1pPr>
    </p:titleStyle>
    <p:body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10"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63223" y="2292694"/>
            <a:ext cx="11065679" cy="2277264"/>
          </a:xfrm>
        </p:spPr>
        <p:txBody>
          <a:bodyPr>
            <a:normAutofit fontScale="90000"/>
          </a:bodyPr>
          <a:lstStyle/>
          <a:p>
            <a:pPr algn="ctr"/>
            <a:r>
              <a:rPr lang="en-US" sz="6000" dirty="0">
                <a:latin typeface="Times New Roman" panose="02020603050405020304" pitchFamily="18" charset="0"/>
                <a:cs typeface="Times New Roman" panose="02020603050405020304" pitchFamily="18" charset="0"/>
              </a:rPr>
              <a:t>4D Printing from CFRP composites </a:t>
            </a:r>
            <a:br>
              <a:rPr lang="en-US" sz="6000" dirty="0">
                <a:latin typeface="Times New Roman" panose="02020603050405020304" pitchFamily="18" charset="0"/>
                <a:cs typeface="Times New Roman" panose="02020603050405020304" pitchFamily="18" charset="0"/>
              </a:rPr>
            </a:br>
            <a:r>
              <a:rPr lang="en-US" sz="6000" dirty="0">
                <a:latin typeface="Times New Roman" panose="02020603050405020304" pitchFamily="18" charset="0"/>
                <a:cs typeface="Times New Roman" panose="02020603050405020304" pitchFamily="18" charset="0"/>
              </a:rPr>
              <a:t>letter ‘S’</a:t>
            </a:r>
            <a:endParaRPr lang="en-US" sz="6000" dirty="0"/>
          </a:p>
        </p:txBody>
      </p:sp>
      <p:sp>
        <p:nvSpPr>
          <p:cNvPr id="5" name="TextBox 4">
            <a:extLst>
              <a:ext uri="{FF2B5EF4-FFF2-40B4-BE49-F238E27FC236}">
                <a16:creationId xmlns:a16="http://schemas.microsoft.com/office/drawing/2014/main" id="{18DD0BCE-D975-4E1C-9C65-C2A7317DDADB}"/>
              </a:ext>
            </a:extLst>
          </p:cNvPr>
          <p:cNvSpPr txBox="1"/>
          <p:nvPr/>
        </p:nvSpPr>
        <p:spPr>
          <a:xfrm>
            <a:off x="413062" y="484094"/>
            <a:ext cx="5695790"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MECH 6521 – Manufacturing of composites</a:t>
            </a:r>
          </a:p>
        </p:txBody>
      </p:sp>
      <p:sp>
        <p:nvSpPr>
          <p:cNvPr id="6" name="TextBox 5">
            <a:extLst>
              <a:ext uri="{FF2B5EF4-FFF2-40B4-BE49-F238E27FC236}">
                <a16:creationId xmlns:a16="http://schemas.microsoft.com/office/drawing/2014/main" id="{D44D922E-A8E2-4198-98FD-5D30861CF906}"/>
              </a:ext>
            </a:extLst>
          </p:cNvPr>
          <p:cNvSpPr txBox="1"/>
          <p:nvPr/>
        </p:nvSpPr>
        <p:spPr>
          <a:xfrm>
            <a:off x="563157" y="1011927"/>
            <a:ext cx="5107424" cy="461665"/>
          </a:xfrm>
          <a:prstGeom prst="rect">
            <a:avLst/>
          </a:prstGeom>
          <a:noFill/>
        </p:spPr>
        <p:txBody>
          <a:bodyPr wrap="none" rtlCol="0">
            <a:spAutoFit/>
          </a:bodyPr>
          <a:lstStyle/>
          <a:p>
            <a:r>
              <a:rPr lang="en-US" sz="2400" dirty="0">
                <a:latin typeface="Times New Roman" panose="02020603050405020304" pitchFamily="18" charset="0"/>
                <a:cs typeface="Times New Roman" panose="02020603050405020304" pitchFamily="18" charset="0"/>
              </a:rPr>
              <a:t>Course Instructor :- </a:t>
            </a:r>
            <a:r>
              <a:rPr lang="en-IN" sz="2400" dirty="0" err="1">
                <a:latin typeface="Times New Roman" panose="02020603050405020304" pitchFamily="18" charset="0"/>
                <a:cs typeface="Times New Roman" panose="02020603050405020304" pitchFamily="18" charset="0"/>
              </a:rPr>
              <a:t>Dr.</a:t>
            </a:r>
            <a:r>
              <a:rPr lang="en-IN" sz="2400" dirty="0">
                <a:latin typeface="Times New Roman" panose="02020603050405020304" pitchFamily="18" charset="0"/>
                <a:cs typeface="Times New Roman" panose="02020603050405020304" pitchFamily="18" charset="0"/>
              </a:rPr>
              <a:t> </a:t>
            </a:r>
            <a:r>
              <a:rPr lang="en-IN" sz="2400" dirty="0" err="1">
                <a:latin typeface="Times New Roman" panose="02020603050405020304" pitchFamily="18" charset="0"/>
                <a:cs typeface="Times New Roman" panose="02020603050405020304" pitchFamily="18" charset="0"/>
              </a:rPr>
              <a:t>Suong</a:t>
            </a:r>
            <a:r>
              <a:rPr lang="en-IN" sz="2400" dirty="0">
                <a:latin typeface="Times New Roman" panose="02020603050405020304" pitchFamily="18" charset="0"/>
                <a:cs typeface="Times New Roman" panose="02020603050405020304" pitchFamily="18" charset="0"/>
              </a:rPr>
              <a:t> Van </a:t>
            </a:r>
            <a:r>
              <a:rPr lang="en-IN" sz="2400" dirty="0" err="1">
                <a:latin typeface="Times New Roman" panose="02020603050405020304" pitchFamily="18" charset="0"/>
                <a:cs typeface="Times New Roman" panose="02020603050405020304" pitchFamily="18" charset="0"/>
              </a:rPr>
              <a:t>Hoa</a:t>
            </a:r>
            <a:endParaRPr lang="en-IN" sz="2400" dirty="0">
              <a:latin typeface="Times New Roman" panose="02020603050405020304" pitchFamily="18" charset="0"/>
              <a:cs typeface="Times New Roman" panose="02020603050405020304" pitchFamily="18" charset="0"/>
            </a:endParaRPr>
          </a:p>
        </p:txBody>
      </p:sp>
      <p:pic>
        <p:nvPicPr>
          <p:cNvPr id="9" name="Picture 10" descr="A picture containing text, sign, tableware, dishware&#10;&#10;Description automatically generated">
            <a:extLst>
              <a:ext uri="{FF2B5EF4-FFF2-40B4-BE49-F238E27FC236}">
                <a16:creationId xmlns:a16="http://schemas.microsoft.com/office/drawing/2014/main" id="{FE1D06E1-8F1F-E049-BECE-33FCE9923CA0}"/>
              </a:ext>
            </a:extLst>
          </p:cNvPr>
          <p:cNvPicPr>
            <a:picLocks noChangeAspect="1"/>
          </p:cNvPicPr>
          <p:nvPr/>
        </p:nvPicPr>
        <p:blipFill>
          <a:blip r:embed="rId2"/>
          <a:stretch>
            <a:fillRect/>
          </a:stretch>
        </p:blipFill>
        <p:spPr>
          <a:xfrm>
            <a:off x="7458527" y="446443"/>
            <a:ext cx="4434061" cy="1183298"/>
          </a:xfrm>
          <a:prstGeom prst="rect">
            <a:avLst/>
          </a:prstGeom>
        </p:spPr>
      </p:pic>
      <p:sp>
        <p:nvSpPr>
          <p:cNvPr id="12" name="TextBox 11">
            <a:extLst>
              <a:ext uri="{FF2B5EF4-FFF2-40B4-BE49-F238E27FC236}">
                <a16:creationId xmlns:a16="http://schemas.microsoft.com/office/drawing/2014/main" id="{5DEE28FE-F50F-DE4D-8253-CD2381EB4760}"/>
              </a:ext>
            </a:extLst>
          </p:cNvPr>
          <p:cNvSpPr txBox="1"/>
          <p:nvPr/>
        </p:nvSpPr>
        <p:spPr>
          <a:xfrm>
            <a:off x="272384" y="5934670"/>
            <a:ext cx="3385215" cy="923330"/>
          </a:xfrm>
          <a:prstGeom prst="rect">
            <a:avLst/>
          </a:prstGeom>
          <a:noFill/>
        </p:spPr>
        <p:txBody>
          <a:bodyPr wrap="square" rtlCol="0">
            <a:spAutoFit/>
          </a:bodyPr>
          <a:lstStyle/>
          <a:p>
            <a:pPr algn="just"/>
            <a:r>
              <a:rPr lang="en-IN">
                <a:latin typeface="Times New Roman"/>
                <a:cs typeface="Times New Roman"/>
              </a:rPr>
              <a:t>Yash Chauhan          </a:t>
            </a:r>
            <a:r>
              <a:rPr lang="en-IN">
                <a:latin typeface="Times New Roman" panose="02020603050405020304" pitchFamily="18" charset="0"/>
                <a:cs typeface="Times New Roman" panose="02020603050405020304" pitchFamily="18" charset="0"/>
              </a:rPr>
              <a:t>40156647 </a:t>
            </a:r>
            <a:r>
              <a:rPr lang="en-IN">
                <a:latin typeface="Times New Roman"/>
                <a:cs typeface="Times New Roman"/>
              </a:rPr>
              <a:t>  </a:t>
            </a:r>
            <a:endParaRPr lang="en-IN">
              <a:latin typeface="Times New Roman" panose="02020603050405020304" pitchFamily="18" charset="0"/>
              <a:cs typeface="Times New Roman" panose="02020603050405020304" pitchFamily="18" charset="0"/>
            </a:endParaRPr>
          </a:p>
          <a:p>
            <a:pPr algn="just"/>
            <a:r>
              <a:rPr lang="en-IN" err="1">
                <a:latin typeface="Times New Roman"/>
                <a:cs typeface="Times New Roman"/>
              </a:rPr>
              <a:t>Krushil</a:t>
            </a:r>
            <a:r>
              <a:rPr lang="en-IN">
                <a:latin typeface="Times New Roman"/>
                <a:cs typeface="Times New Roman"/>
              </a:rPr>
              <a:t> </a:t>
            </a:r>
            <a:r>
              <a:rPr lang="en-IN" err="1">
                <a:latin typeface="Times New Roman"/>
                <a:cs typeface="Times New Roman"/>
              </a:rPr>
              <a:t>Navadiya</a:t>
            </a:r>
            <a:r>
              <a:rPr lang="en-IN">
                <a:latin typeface="Times New Roman"/>
                <a:cs typeface="Times New Roman"/>
              </a:rPr>
              <a:t>     </a:t>
            </a:r>
            <a:r>
              <a:rPr lang="en-IN">
                <a:latin typeface="Times New Roman" panose="02020603050405020304" pitchFamily="18" charset="0"/>
                <a:cs typeface="Times New Roman" panose="02020603050405020304" pitchFamily="18" charset="0"/>
              </a:rPr>
              <a:t>40153144</a:t>
            </a:r>
            <a:endParaRPr lang="en-IN">
              <a:latin typeface="Times New Roman"/>
              <a:cs typeface="Times New Roman"/>
            </a:endParaRPr>
          </a:p>
          <a:p>
            <a:pPr algn="just"/>
            <a:r>
              <a:rPr lang="en-IN">
                <a:latin typeface="Times New Roman"/>
                <a:cs typeface="Times New Roman"/>
              </a:rPr>
              <a:t>Sahil Patel                </a:t>
            </a:r>
            <a:r>
              <a:rPr lang="en-IN">
                <a:latin typeface="Times New Roman" panose="02020603050405020304" pitchFamily="18" charset="0"/>
                <a:cs typeface="Times New Roman" panose="02020603050405020304" pitchFamily="18" charset="0"/>
              </a:rPr>
              <a:t>40171642</a:t>
            </a:r>
            <a:endParaRPr lang="en-IN">
              <a:latin typeface="Times New Roman"/>
              <a:cs typeface="Times New Roman"/>
            </a:endParaRPr>
          </a:p>
        </p:txBody>
      </p:sp>
      <p:sp>
        <p:nvSpPr>
          <p:cNvPr id="13" name="TextBox 12">
            <a:extLst>
              <a:ext uri="{FF2B5EF4-FFF2-40B4-BE49-F238E27FC236}">
                <a16:creationId xmlns:a16="http://schemas.microsoft.com/office/drawing/2014/main" id="{FEF45C88-B5D4-CF42-907C-BAC0989956E6}"/>
              </a:ext>
            </a:extLst>
          </p:cNvPr>
          <p:cNvSpPr txBox="1"/>
          <p:nvPr/>
        </p:nvSpPr>
        <p:spPr>
          <a:xfrm>
            <a:off x="3993558" y="5934670"/>
            <a:ext cx="4006968" cy="1200329"/>
          </a:xfrm>
          <a:prstGeom prst="rect">
            <a:avLst/>
          </a:prstGeom>
          <a:noFill/>
        </p:spPr>
        <p:txBody>
          <a:bodyPr wrap="square" rtlCol="0">
            <a:spAutoFit/>
          </a:bodyPr>
          <a:lstStyle/>
          <a:p>
            <a:pPr algn="just"/>
            <a:r>
              <a:rPr lang="en-IN" dirty="0">
                <a:latin typeface="Times New Roman"/>
                <a:cs typeface="Times New Roman"/>
              </a:rPr>
              <a:t>Smit </a:t>
            </a:r>
            <a:r>
              <a:rPr lang="en-IN" dirty="0" err="1">
                <a:latin typeface="Times New Roman"/>
                <a:cs typeface="Times New Roman"/>
              </a:rPr>
              <a:t>Kansagara</a:t>
            </a:r>
            <a:r>
              <a:rPr lang="en-IN" dirty="0">
                <a:latin typeface="Times New Roman"/>
                <a:cs typeface="Times New Roman"/>
              </a:rPr>
              <a:t>            </a:t>
            </a:r>
            <a:r>
              <a:rPr lang="en-IN" dirty="0">
                <a:latin typeface="Times New Roman" panose="02020603050405020304" pitchFamily="18" charset="0"/>
                <a:cs typeface="Times New Roman" panose="02020603050405020304" pitchFamily="18" charset="0"/>
              </a:rPr>
              <a:t>40184514</a:t>
            </a:r>
            <a:r>
              <a:rPr lang="en-IN" dirty="0">
                <a:latin typeface="Times New Roman"/>
                <a:cs typeface="Times New Roman"/>
              </a:rPr>
              <a:t>   </a:t>
            </a:r>
          </a:p>
          <a:p>
            <a:pPr algn="just"/>
            <a:r>
              <a:rPr lang="en-IN" dirty="0">
                <a:latin typeface="Times New Roman"/>
                <a:cs typeface="Times New Roman"/>
              </a:rPr>
              <a:t>Bhargav </a:t>
            </a:r>
            <a:r>
              <a:rPr lang="en-IN" dirty="0" err="1">
                <a:latin typeface="Times New Roman"/>
                <a:cs typeface="Times New Roman"/>
              </a:rPr>
              <a:t>Chavada</a:t>
            </a:r>
            <a:r>
              <a:rPr lang="en-IN" dirty="0">
                <a:latin typeface="Times New Roman"/>
                <a:cs typeface="Times New Roman"/>
              </a:rPr>
              <a:t>        </a:t>
            </a:r>
            <a:r>
              <a:rPr lang="en-IN" dirty="0">
                <a:latin typeface="Times New Roman" panose="02020603050405020304" pitchFamily="18" charset="0"/>
                <a:cs typeface="Times New Roman" panose="02020603050405020304" pitchFamily="18" charset="0"/>
              </a:rPr>
              <a:t> 40186919 </a:t>
            </a:r>
            <a:r>
              <a:rPr lang="en-IN" dirty="0">
                <a:latin typeface="Times New Roman"/>
                <a:cs typeface="Times New Roman"/>
              </a:rPr>
              <a:t>         </a:t>
            </a:r>
            <a:endParaRPr lang="en-IN" dirty="0">
              <a:latin typeface="Times New Roman" panose="02020603050405020304" pitchFamily="18" charset="0"/>
              <a:cs typeface="Times New Roman" panose="02020603050405020304" pitchFamily="18" charset="0"/>
            </a:endParaRPr>
          </a:p>
          <a:p>
            <a:pPr algn="just"/>
            <a:r>
              <a:rPr lang="en-IN" dirty="0">
                <a:latin typeface="Times New Roman"/>
                <a:cs typeface="Times New Roman"/>
              </a:rPr>
              <a:t>Aditya Kale.                 </a:t>
            </a:r>
            <a:r>
              <a:rPr lang="en-IN" dirty="0">
                <a:latin typeface="Times New Roman" panose="02020603050405020304" pitchFamily="18" charset="0"/>
                <a:cs typeface="Times New Roman" panose="02020603050405020304" pitchFamily="18" charset="0"/>
              </a:rPr>
              <a:t>40156585</a:t>
            </a:r>
            <a:endParaRPr lang="en-IN" dirty="0">
              <a:latin typeface="Times New Roman"/>
              <a:cs typeface="Times New Roman"/>
            </a:endParaRPr>
          </a:p>
          <a:p>
            <a:endParaRPr lang="en-US" dirty="0"/>
          </a:p>
        </p:txBody>
      </p:sp>
      <p:sp>
        <p:nvSpPr>
          <p:cNvPr id="14" name="TextBox 13">
            <a:extLst>
              <a:ext uri="{FF2B5EF4-FFF2-40B4-BE49-F238E27FC236}">
                <a16:creationId xmlns:a16="http://schemas.microsoft.com/office/drawing/2014/main" id="{D2D98070-BD55-A34E-A9DC-BC209D016B80}"/>
              </a:ext>
            </a:extLst>
          </p:cNvPr>
          <p:cNvSpPr txBox="1"/>
          <p:nvPr/>
        </p:nvSpPr>
        <p:spPr>
          <a:xfrm>
            <a:off x="7760677" y="5934670"/>
            <a:ext cx="4673909" cy="954107"/>
          </a:xfrm>
          <a:prstGeom prst="rect">
            <a:avLst/>
          </a:prstGeom>
          <a:noFill/>
        </p:spPr>
        <p:txBody>
          <a:bodyPr wrap="square" rtlCol="0">
            <a:spAutoFit/>
          </a:bodyPr>
          <a:lstStyle/>
          <a:p>
            <a:pPr algn="just"/>
            <a:r>
              <a:rPr lang="en-IN" dirty="0" err="1">
                <a:latin typeface="Times New Roman"/>
                <a:cs typeface="Times New Roman"/>
              </a:rPr>
              <a:t>Jagadeshwar</a:t>
            </a:r>
            <a:r>
              <a:rPr lang="en-IN" dirty="0">
                <a:latin typeface="Times New Roman"/>
                <a:cs typeface="Times New Roman"/>
              </a:rPr>
              <a:t> </a:t>
            </a:r>
            <a:r>
              <a:rPr lang="en-IN" dirty="0" err="1">
                <a:latin typeface="Times New Roman"/>
                <a:cs typeface="Times New Roman"/>
              </a:rPr>
              <a:t>Baskararaja</a:t>
            </a:r>
            <a:r>
              <a:rPr lang="en-IN" dirty="0">
                <a:latin typeface="Times New Roman"/>
                <a:cs typeface="Times New Roman"/>
              </a:rPr>
              <a:t>           </a:t>
            </a:r>
            <a:r>
              <a:rPr lang="en-IN" dirty="0">
                <a:latin typeface="Times New Roman" panose="02020603050405020304" pitchFamily="18" charset="0"/>
                <a:cs typeface="Times New Roman" panose="02020603050405020304" pitchFamily="18" charset="0"/>
              </a:rPr>
              <a:t>40198766</a:t>
            </a:r>
            <a:endParaRPr lang="en-IN" dirty="0"/>
          </a:p>
          <a:p>
            <a:pPr algn="just"/>
            <a:r>
              <a:rPr lang="en-IN" dirty="0" err="1">
                <a:latin typeface="Times New Roman"/>
                <a:cs typeface="Times New Roman"/>
              </a:rPr>
              <a:t>Belhanfnaout</a:t>
            </a:r>
            <a:r>
              <a:rPr lang="en-IN" dirty="0">
                <a:latin typeface="Times New Roman"/>
                <a:cs typeface="Times New Roman"/>
              </a:rPr>
              <a:t> Mohamad Ali       </a:t>
            </a:r>
            <a:r>
              <a:rPr lang="en-IN" dirty="0">
                <a:latin typeface="Times New Roman" panose="02020603050405020304" pitchFamily="18" charset="0"/>
                <a:cs typeface="Times New Roman" panose="02020603050405020304" pitchFamily="18" charset="0"/>
              </a:rPr>
              <a:t>40224122</a:t>
            </a:r>
            <a:endParaRPr lang="en-IN" dirty="0">
              <a:latin typeface="Times New Roman"/>
              <a:cs typeface="Times New Roman"/>
            </a:endParaRPr>
          </a:p>
          <a:p>
            <a:endParaRPr lang="en-US" dirty="0"/>
          </a:p>
        </p:txBody>
      </p:sp>
    </p:spTree>
    <p:extLst>
      <p:ext uri="{BB962C8B-B14F-4D97-AF65-F5344CB8AC3E}">
        <p14:creationId xmlns:p14="http://schemas.microsoft.com/office/powerpoint/2010/main" val="353226357"/>
      </p:ext>
    </p:extLst>
  </p:cSld>
  <p:clrMapOvr>
    <a:masterClrMapping/>
  </p:clrMapOvr>
  <mc:AlternateContent xmlns:mc="http://schemas.openxmlformats.org/markup-compatibility/2006" xmlns:p14="http://schemas.microsoft.com/office/powerpoint/2010/main">
    <mc:Choice Requires="p14">
      <p:transition p14:dur="10" advTm="5994"/>
    </mc:Choice>
    <mc:Fallback xmlns="">
      <p:transition advTm="599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E6F75864-6A65-448F-90A6-66ABD2BFCFA6}"/>
              </a:ext>
            </a:extLst>
          </p:cNvPr>
          <p:cNvSpPr txBox="1">
            <a:spLocks/>
          </p:cNvSpPr>
          <p:nvPr/>
        </p:nvSpPr>
        <p:spPr>
          <a:xfrm>
            <a:off x="4782803" y="-104591"/>
            <a:ext cx="2797126" cy="64432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b="1" kern="1200" cap="all" baseline="0">
                <a:solidFill>
                  <a:schemeClr val="accent1"/>
                </a:solidFill>
                <a:effectLst>
                  <a:outerShdw blurRad="38100" dist="25400" dir="18900000" algn="bl" rotWithShape="0">
                    <a:schemeClr val="bg1">
                      <a:alpha val="80000"/>
                    </a:schemeClr>
                  </a:outerShdw>
                </a:effectLst>
                <a:latin typeface="+mj-lt"/>
                <a:ea typeface="+mj-ea"/>
                <a:cs typeface="+mj-cs"/>
              </a:defRPr>
            </a:lvl1pPr>
          </a:lstStyle>
          <a:p>
            <a:r>
              <a:rPr lang="en-IN">
                <a:latin typeface="Times New Roman" panose="02020603050405020304" pitchFamily="18" charset="0"/>
                <a:cs typeface="Times New Roman" panose="02020603050405020304" pitchFamily="18" charset="0"/>
              </a:rPr>
              <a:t>Procedure</a:t>
            </a:r>
            <a:endParaRPr lang="en-US"/>
          </a:p>
        </p:txBody>
      </p:sp>
      <p:sp>
        <p:nvSpPr>
          <p:cNvPr id="4" name="TextBox 3">
            <a:extLst>
              <a:ext uri="{FF2B5EF4-FFF2-40B4-BE49-F238E27FC236}">
                <a16:creationId xmlns:a16="http://schemas.microsoft.com/office/drawing/2014/main" id="{BB19E24E-0F3F-4291-AC18-BCAB602B59DB}"/>
              </a:ext>
            </a:extLst>
          </p:cNvPr>
          <p:cNvSpPr txBox="1"/>
          <p:nvPr/>
        </p:nvSpPr>
        <p:spPr>
          <a:xfrm>
            <a:off x="0" y="539734"/>
            <a:ext cx="3981157" cy="584775"/>
          </a:xfrm>
          <a:prstGeom prst="rect">
            <a:avLst/>
          </a:prstGeom>
          <a:noFill/>
        </p:spPr>
        <p:txBody>
          <a:bodyPr wrap="square" lIns="91440" tIns="45720" rIns="91440" bIns="45720" rtlCol="0" anchor="t">
            <a:spAutoFit/>
          </a:bodyPr>
          <a:lstStyle/>
          <a:p>
            <a:r>
              <a:rPr lang="en-IN" sz="3200">
                <a:solidFill>
                  <a:schemeClr val="tx2"/>
                </a:solidFill>
                <a:latin typeface="Times New Roman"/>
                <a:cs typeface="Times New Roman"/>
              </a:rPr>
              <a:t>Steps :- </a:t>
            </a:r>
            <a:endParaRPr lang="en-IN" sz="320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02451D2C-EDB2-44CD-9327-08395199D276}"/>
              </a:ext>
            </a:extLst>
          </p:cNvPr>
          <p:cNvSpPr txBox="1"/>
          <p:nvPr/>
        </p:nvSpPr>
        <p:spPr>
          <a:xfrm>
            <a:off x="73006" y="1149493"/>
            <a:ext cx="6345721" cy="4339650"/>
          </a:xfrm>
          <a:prstGeom prst="rect">
            <a:avLst/>
          </a:prstGeom>
          <a:noFill/>
        </p:spPr>
        <p:txBody>
          <a:bodyPr wrap="square" lIns="91440" tIns="45720" rIns="91440" bIns="45720" rtlCol="0" anchor="t">
            <a:spAutoFit/>
          </a:bodyPr>
          <a:lstStyle/>
          <a:p>
            <a:pPr marL="457200" indent="-457200" algn="just">
              <a:buFont typeface="Wingdings"/>
              <a:buChar char="Ø"/>
            </a:pPr>
            <a:r>
              <a:rPr lang="en-US" sz="2400">
                <a:solidFill>
                  <a:srgbClr val="000000"/>
                </a:solidFill>
                <a:latin typeface="Times New Roman"/>
                <a:cs typeface="Times New Roman"/>
              </a:rPr>
              <a:t>First protective film is removed.</a:t>
            </a:r>
            <a:endParaRPr lang="en-US" sz="2400">
              <a:latin typeface="Times New Roman"/>
              <a:cs typeface="Times New Roman"/>
            </a:endParaRPr>
          </a:p>
          <a:p>
            <a:pPr marL="457200" indent="-457200" algn="just">
              <a:buFont typeface="Wingdings"/>
              <a:buChar char="Ø"/>
            </a:pPr>
            <a:r>
              <a:rPr lang="en-US" sz="2400">
                <a:solidFill>
                  <a:srgbClr val="000000"/>
                </a:solidFill>
                <a:latin typeface="Times New Roman"/>
                <a:cs typeface="Times New Roman"/>
              </a:rPr>
              <a:t>Aluminum plate is cleaned using Acetone</a:t>
            </a:r>
          </a:p>
          <a:p>
            <a:pPr marL="457200" indent="-457200" algn="just">
              <a:buFont typeface="Wingdings"/>
              <a:buChar char="Ø"/>
            </a:pPr>
            <a:r>
              <a:rPr lang="en-US" sz="2400">
                <a:solidFill>
                  <a:srgbClr val="000000"/>
                </a:solidFill>
                <a:latin typeface="Times New Roman"/>
                <a:cs typeface="Times New Roman"/>
              </a:rPr>
              <a:t>Double Side tape is placed around the edge of the plate.</a:t>
            </a:r>
          </a:p>
          <a:p>
            <a:pPr marL="457200" indent="-457200" algn="just">
              <a:buFont typeface="Wingdings"/>
              <a:buChar char="Ø"/>
            </a:pPr>
            <a:r>
              <a:rPr lang="en-US" sz="2400">
                <a:solidFill>
                  <a:srgbClr val="000000"/>
                </a:solidFill>
                <a:latin typeface="Times New Roman"/>
                <a:cs typeface="Times New Roman"/>
              </a:rPr>
              <a:t>A release agent (</a:t>
            </a:r>
            <a:r>
              <a:rPr lang="en-US" sz="2400" err="1">
                <a:solidFill>
                  <a:srgbClr val="000000"/>
                </a:solidFill>
                <a:latin typeface="Times New Roman"/>
                <a:cs typeface="Times New Roman"/>
              </a:rPr>
              <a:t>Locktite</a:t>
            </a:r>
            <a:r>
              <a:rPr lang="en-US" sz="2400">
                <a:solidFill>
                  <a:srgbClr val="000000"/>
                </a:solidFill>
                <a:latin typeface="Times New Roman"/>
                <a:cs typeface="Times New Roman"/>
              </a:rPr>
              <a:t> 44 NC) is applied. </a:t>
            </a:r>
          </a:p>
          <a:p>
            <a:pPr marL="457200" indent="-457200" algn="just">
              <a:buFont typeface="Wingdings"/>
              <a:buChar char="Ø"/>
            </a:pPr>
            <a:r>
              <a:rPr lang="en-US" sz="2400">
                <a:solidFill>
                  <a:srgbClr val="000000"/>
                </a:solidFill>
                <a:latin typeface="Times New Roman"/>
                <a:cs typeface="Times New Roman"/>
              </a:rPr>
              <a:t>Composites laminates (Pre pegs) are placed on table</a:t>
            </a:r>
          </a:p>
          <a:p>
            <a:pPr marL="457200" lvl="0" indent="-457200" algn="just">
              <a:lnSpc>
                <a:spcPct val="100000"/>
              </a:lnSpc>
              <a:spcBef>
                <a:spcPts val="0"/>
              </a:spcBef>
              <a:buClrTx/>
              <a:buFont typeface="Wingdings"/>
              <a:buChar char="Ø"/>
            </a:pPr>
            <a:r>
              <a:rPr lang="en-US" sz="2400">
                <a:solidFill>
                  <a:srgbClr val="000000"/>
                </a:solidFill>
                <a:latin typeface="Times New Roman"/>
                <a:cs typeface="Times New Roman"/>
              </a:rPr>
              <a:t>Bleeder layer</a:t>
            </a:r>
          </a:p>
          <a:p>
            <a:pPr marL="457200" lvl="0" indent="-457200" algn="just">
              <a:lnSpc>
                <a:spcPct val="100000"/>
              </a:lnSpc>
              <a:spcBef>
                <a:spcPts val="0"/>
              </a:spcBef>
              <a:buClrTx/>
              <a:buFont typeface="Wingdings"/>
              <a:buChar char="Ø"/>
            </a:pPr>
            <a:r>
              <a:rPr lang="en-US" sz="2400">
                <a:solidFill>
                  <a:srgbClr val="000000"/>
                </a:solidFill>
                <a:latin typeface="Times New Roman"/>
                <a:cs typeface="Times New Roman"/>
              </a:rPr>
              <a:t>Breather layer</a:t>
            </a:r>
          </a:p>
          <a:p>
            <a:pPr algn="just"/>
            <a:endParaRPr lang="en-US" sz="2400">
              <a:solidFill>
                <a:srgbClr val="000000"/>
              </a:solidFill>
              <a:latin typeface="Times New Roman"/>
              <a:cs typeface="Times New Roman"/>
            </a:endParaRPr>
          </a:p>
          <a:p>
            <a:pPr lvl="0" algn="just">
              <a:lnSpc>
                <a:spcPct val="100000"/>
              </a:lnSpc>
              <a:spcBef>
                <a:spcPts val="0"/>
              </a:spcBef>
              <a:buClrTx/>
            </a:pPr>
            <a:endParaRPr lang="en-US" sz="1800">
              <a:solidFill>
                <a:prstClr val="black"/>
              </a:solidFill>
              <a:latin typeface="Times New Roman" panose="02020603050405020304" pitchFamily="18" charset="0"/>
              <a:cs typeface="Times New Roman" panose="02020603050405020304" pitchFamily="18" charset="0"/>
            </a:endParaRPr>
          </a:p>
          <a:p>
            <a:endParaRPr lang="en-IN"/>
          </a:p>
        </p:txBody>
      </p:sp>
      <p:pic>
        <p:nvPicPr>
          <p:cNvPr id="2" name="Picture 2" descr="Diagram&#10;&#10;Description automatically generated">
            <a:extLst>
              <a:ext uri="{FF2B5EF4-FFF2-40B4-BE49-F238E27FC236}">
                <a16:creationId xmlns:a16="http://schemas.microsoft.com/office/drawing/2014/main" id="{B0543158-8760-47EC-9402-208843CCFE75}"/>
              </a:ext>
            </a:extLst>
          </p:cNvPr>
          <p:cNvPicPr>
            <a:picLocks noChangeAspect="1"/>
          </p:cNvPicPr>
          <p:nvPr/>
        </p:nvPicPr>
        <p:blipFill>
          <a:blip r:embed="rId2"/>
          <a:stretch>
            <a:fillRect/>
          </a:stretch>
        </p:blipFill>
        <p:spPr>
          <a:xfrm>
            <a:off x="6699161" y="1125221"/>
            <a:ext cx="5265312" cy="4875868"/>
          </a:xfrm>
          <a:prstGeom prst="rect">
            <a:avLst/>
          </a:prstGeom>
        </p:spPr>
      </p:pic>
      <p:sp>
        <p:nvSpPr>
          <p:cNvPr id="3" name="Slide Number Placeholder 2">
            <a:extLst>
              <a:ext uri="{FF2B5EF4-FFF2-40B4-BE49-F238E27FC236}">
                <a16:creationId xmlns:a16="http://schemas.microsoft.com/office/drawing/2014/main" id="{4FFE8BA4-A4AC-4BDC-B5E5-942B6E57B63B}"/>
              </a:ext>
            </a:extLst>
          </p:cNvPr>
          <p:cNvSpPr>
            <a:spLocks noGrp="1"/>
          </p:cNvSpPr>
          <p:nvPr>
            <p:ph type="sldNum" sz="quarter" idx="12"/>
          </p:nvPr>
        </p:nvSpPr>
        <p:spPr/>
        <p:txBody>
          <a:bodyPr/>
          <a:lstStyle/>
          <a:p>
            <a:fld id="{E31375A4-56A4-47D6-9801-1991572033F7}" type="slidenum">
              <a:rPr lang="en-US" smtClean="0"/>
              <a:t>10</a:t>
            </a:fld>
            <a:endParaRPr lang="en-US"/>
          </a:p>
        </p:txBody>
      </p:sp>
      <p:pic>
        <p:nvPicPr>
          <p:cNvPr id="5" name="Picture 5" descr="A picture containing text, indoor&#10;&#10;Description automatically generated">
            <a:extLst>
              <a:ext uri="{FF2B5EF4-FFF2-40B4-BE49-F238E27FC236}">
                <a16:creationId xmlns:a16="http://schemas.microsoft.com/office/drawing/2014/main" id="{25D0A4F2-BEE1-4877-894A-781FFE3B0B67}"/>
              </a:ext>
            </a:extLst>
          </p:cNvPr>
          <p:cNvPicPr>
            <a:picLocks noChangeAspect="1"/>
          </p:cNvPicPr>
          <p:nvPr/>
        </p:nvPicPr>
        <p:blipFill>
          <a:blip r:embed="rId3"/>
          <a:stretch>
            <a:fillRect/>
          </a:stretch>
        </p:blipFill>
        <p:spPr>
          <a:xfrm>
            <a:off x="3670381" y="4519190"/>
            <a:ext cx="2517011" cy="2198708"/>
          </a:xfrm>
          <a:prstGeom prst="rect">
            <a:avLst/>
          </a:prstGeom>
        </p:spPr>
      </p:pic>
      <p:pic>
        <p:nvPicPr>
          <p:cNvPr id="6" name="Picture 8" descr="A picture containing text&#10;&#10;Description automatically generated">
            <a:extLst>
              <a:ext uri="{FF2B5EF4-FFF2-40B4-BE49-F238E27FC236}">
                <a16:creationId xmlns:a16="http://schemas.microsoft.com/office/drawing/2014/main" id="{0379926D-0FB9-4E2A-B68E-F49FED8E763F}"/>
              </a:ext>
            </a:extLst>
          </p:cNvPr>
          <p:cNvPicPr>
            <a:picLocks noChangeAspect="1"/>
          </p:cNvPicPr>
          <p:nvPr/>
        </p:nvPicPr>
        <p:blipFill>
          <a:blip r:embed="rId4"/>
          <a:stretch>
            <a:fillRect/>
          </a:stretch>
        </p:blipFill>
        <p:spPr>
          <a:xfrm>
            <a:off x="747894" y="4518949"/>
            <a:ext cx="2343150" cy="2179900"/>
          </a:xfrm>
          <a:prstGeom prst="rect">
            <a:avLst/>
          </a:prstGeom>
        </p:spPr>
      </p:pic>
    </p:spTree>
    <p:extLst>
      <p:ext uri="{BB962C8B-B14F-4D97-AF65-F5344CB8AC3E}">
        <p14:creationId xmlns:p14="http://schemas.microsoft.com/office/powerpoint/2010/main" val="81398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05233D3-9D45-AA45-ABED-9D6B83A50144}"/>
              </a:ext>
            </a:extLst>
          </p:cNvPr>
          <p:cNvSpPr>
            <a:spLocks noGrp="1"/>
          </p:cNvSpPr>
          <p:nvPr>
            <p:ph sz="half" idx="4294967295"/>
          </p:nvPr>
        </p:nvSpPr>
        <p:spPr>
          <a:xfrm>
            <a:off x="180271" y="581900"/>
            <a:ext cx="7621118" cy="3947565"/>
          </a:xfrm>
        </p:spPr>
        <p:txBody>
          <a:bodyPr vert="horz" lIns="91440" tIns="45720" rIns="91440" bIns="45720" rtlCol="0" anchor="t">
            <a:noAutofit/>
          </a:bodyPr>
          <a:lstStyle/>
          <a:p>
            <a:pPr marL="342900" indent="-342900" algn="just">
              <a:lnSpc>
                <a:spcPct val="100000"/>
              </a:lnSpc>
              <a:spcBef>
                <a:spcPts val="0"/>
              </a:spcBef>
              <a:buFont typeface="Wingdings" pitchFamily="34" charset="0"/>
              <a:buChar char="Ø"/>
            </a:pPr>
            <a:r>
              <a:rPr lang="en-US" sz="2400">
                <a:solidFill>
                  <a:schemeClr val="tx2"/>
                </a:solidFill>
                <a:latin typeface="Times New Roman"/>
                <a:cs typeface="Times New Roman"/>
              </a:rPr>
              <a:t>Vacuum bag is placed, and holes are punched to install 2 valves (For autoclave &amp; vacuum pump)</a:t>
            </a:r>
            <a:endParaRPr lang="en-US" sz="2400">
              <a:solidFill>
                <a:schemeClr val="tx2"/>
              </a:solidFill>
              <a:latin typeface="Times New Roman"/>
              <a:ea typeface="Cambria"/>
              <a:cs typeface="Times New Roman"/>
            </a:endParaRPr>
          </a:p>
          <a:p>
            <a:pPr marL="342900" indent="-342900" algn="just">
              <a:buFont typeface="Wingdings" pitchFamily="34" charset="0"/>
              <a:buChar char="Ø"/>
            </a:pPr>
            <a:r>
              <a:rPr lang="en-US" sz="2400">
                <a:solidFill>
                  <a:schemeClr val="tx2"/>
                </a:solidFill>
                <a:latin typeface="Times New Roman"/>
                <a:cs typeface="Times New Roman"/>
              </a:rPr>
              <a:t>Vacuum bag sealed using Double sided tape (Air cannot leak)</a:t>
            </a:r>
          </a:p>
          <a:p>
            <a:pPr marL="342900" indent="-342900" algn="just">
              <a:buFont typeface="Wingdings" pitchFamily="34" charset="0"/>
              <a:buChar char="Ø"/>
            </a:pPr>
            <a:r>
              <a:rPr lang="en-US" sz="2400">
                <a:solidFill>
                  <a:schemeClr val="tx2"/>
                </a:solidFill>
                <a:latin typeface="Times New Roman"/>
                <a:cs typeface="Times New Roman"/>
              </a:rPr>
              <a:t>Vacuum pump is engaged</a:t>
            </a:r>
            <a:endParaRPr lang="en-US">
              <a:solidFill>
                <a:schemeClr val="tx2"/>
              </a:solidFill>
              <a:ea typeface="Cambria"/>
            </a:endParaRPr>
          </a:p>
          <a:p>
            <a:endParaRPr lang="en-US"/>
          </a:p>
        </p:txBody>
      </p:sp>
      <p:pic>
        <p:nvPicPr>
          <p:cNvPr id="5" name="Content Placeholder 4">
            <a:extLst>
              <a:ext uri="{FF2B5EF4-FFF2-40B4-BE49-F238E27FC236}">
                <a16:creationId xmlns:a16="http://schemas.microsoft.com/office/drawing/2014/main" id="{222062E4-F8A5-764B-ADCF-568F610A6791}"/>
              </a:ext>
            </a:extLst>
          </p:cNvPr>
          <p:cNvPicPr>
            <a:picLocks noGrp="1" noChangeAspect="1"/>
          </p:cNvPicPr>
          <p:nvPr>
            <p:ph sz="half" idx="4294967295"/>
          </p:nvPr>
        </p:nvPicPr>
        <p:blipFill rotWithShape="1">
          <a:blip r:embed="rId2"/>
          <a:srcRect t="2720"/>
          <a:stretch/>
        </p:blipFill>
        <p:spPr>
          <a:xfrm>
            <a:off x="8232099" y="404500"/>
            <a:ext cx="3792538" cy="3024187"/>
          </a:xfrm>
          <a:prstGeom prst="rect">
            <a:avLst/>
          </a:prstGeom>
          <a:ln w="12700">
            <a:solidFill>
              <a:schemeClr val="tx1"/>
            </a:solidFill>
          </a:ln>
        </p:spPr>
      </p:pic>
      <p:pic>
        <p:nvPicPr>
          <p:cNvPr id="6" name="Picture 5">
            <a:extLst>
              <a:ext uri="{FF2B5EF4-FFF2-40B4-BE49-F238E27FC236}">
                <a16:creationId xmlns:a16="http://schemas.microsoft.com/office/drawing/2014/main" id="{5042AA95-A58F-F94C-B3E6-90AAAA43E3AA}"/>
              </a:ext>
            </a:extLst>
          </p:cNvPr>
          <p:cNvPicPr>
            <a:picLocks noChangeAspect="1"/>
          </p:cNvPicPr>
          <p:nvPr/>
        </p:nvPicPr>
        <p:blipFill>
          <a:blip r:embed="rId3"/>
          <a:stretch>
            <a:fillRect/>
          </a:stretch>
        </p:blipFill>
        <p:spPr>
          <a:xfrm>
            <a:off x="8236180" y="3727246"/>
            <a:ext cx="3793003" cy="3024553"/>
          </a:xfrm>
          <a:prstGeom prst="rect">
            <a:avLst/>
          </a:prstGeom>
          <a:ln w="12700">
            <a:solidFill>
              <a:schemeClr val="tx1"/>
            </a:solidFill>
          </a:ln>
        </p:spPr>
      </p:pic>
      <p:sp>
        <p:nvSpPr>
          <p:cNvPr id="7" name="TextBox 1">
            <a:extLst>
              <a:ext uri="{FF2B5EF4-FFF2-40B4-BE49-F238E27FC236}">
                <a16:creationId xmlns:a16="http://schemas.microsoft.com/office/drawing/2014/main" id="{FFE62DAA-5B19-49C4-90BC-70E4CBC82E0E}"/>
              </a:ext>
            </a:extLst>
          </p:cNvPr>
          <p:cNvSpPr txBox="1"/>
          <p:nvPr/>
        </p:nvSpPr>
        <p:spPr>
          <a:xfrm>
            <a:off x="208613" y="4085609"/>
            <a:ext cx="7590019" cy="2308324"/>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400" b="1" u="sng">
                <a:solidFill>
                  <a:schemeClr val="tx2"/>
                </a:solidFill>
                <a:latin typeface="Times New Roman"/>
                <a:cs typeface="Times New Roman"/>
              </a:rPr>
              <a:t>Function of Non-stick Seperator </a:t>
            </a:r>
            <a:r>
              <a:rPr lang="en-US" sz="2400" b="1">
                <a:solidFill>
                  <a:schemeClr val="tx2"/>
                </a:solidFill>
                <a:latin typeface="Times New Roman"/>
                <a:cs typeface="Times New Roman"/>
              </a:rPr>
              <a:t>:-</a:t>
            </a:r>
            <a:r>
              <a:rPr lang="en-US" sz="2400">
                <a:solidFill>
                  <a:schemeClr val="tx2"/>
                </a:solidFill>
                <a:latin typeface="Times New Roman"/>
                <a:cs typeface="Times New Roman"/>
              </a:rPr>
              <a:t> </a:t>
            </a:r>
            <a:endParaRPr lang="en-US" sz="2400">
              <a:solidFill>
                <a:schemeClr val="tx2"/>
              </a:solidFill>
              <a:latin typeface="Times New Roman"/>
              <a:ea typeface="+mn-lt"/>
              <a:cs typeface="Times New Roman"/>
            </a:endParaRPr>
          </a:p>
          <a:p>
            <a:endParaRPr lang="en-US" sz="2400">
              <a:solidFill>
                <a:schemeClr val="tx2"/>
              </a:solidFill>
              <a:latin typeface="Times New Roman"/>
              <a:ea typeface="+mn-lt"/>
              <a:cs typeface="Times New Roman"/>
            </a:endParaRPr>
          </a:p>
          <a:p>
            <a:r>
              <a:rPr lang="en-US" sz="2400">
                <a:solidFill>
                  <a:schemeClr val="tx2"/>
                </a:solidFill>
                <a:latin typeface="Times New Roman"/>
                <a:ea typeface="+mn-lt"/>
                <a:cs typeface="Times New Roman"/>
              </a:rPr>
              <a:t>Prevent the bonding of two successive layers such as base layer and the laminate (Thin caul Plate)</a:t>
            </a:r>
          </a:p>
          <a:p>
            <a:endParaRPr lang="en-US" sz="2400">
              <a:solidFill>
                <a:schemeClr val="tx2"/>
              </a:solidFill>
              <a:latin typeface="Times New Roman"/>
              <a:ea typeface="Cambria"/>
              <a:cs typeface="Times New Roman"/>
            </a:endParaRPr>
          </a:p>
          <a:p>
            <a:r>
              <a:rPr lang="en-US" sz="2400">
                <a:solidFill>
                  <a:schemeClr val="tx2"/>
                </a:solidFill>
                <a:latin typeface="Times New Roman"/>
                <a:ea typeface="Cambria"/>
                <a:cs typeface="Times New Roman"/>
              </a:rPr>
              <a:t>Note :- Not used in our letter</a:t>
            </a:r>
          </a:p>
        </p:txBody>
      </p:sp>
      <p:sp>
        <p:nvSpPr>
          <p:cNvPr id="4" name="Slide Number Placeholder 3">
            <a:extLst>
              <a:ext uri="{FF2B5EF4-FFF2-40B4-BE49-F238E27FC236}">
                <a16:creationId xmlns:a16="http://schemas.microsoft.com/office/drawing/2014/main" id="{3BE219E4-1546-474C-85E3-279C2D91BA09}"/>
              </a:ext>
            </a:extLst>
          </p:cNvPr>
          <p:cNvSpPr>
            <a:spLocks noGrp="1"/>
          </p:cNvSpPr>
          <p:nvPr>
            <p:ph type="sldNum" sz="quarter" idx="12"/>
          </p:nvPr>
        </p:nvSpPr>
        <p:spPr/>
        <p:txBody>
          <a:bodyPr/>
          <a:lstStyle/>
          <a:p>
            <a:fld id="{E31375A4-56A4-47D6-9801-1991572033F7}" type="slidenum">
              <a:rPr lang="en-US" smtClean="0"/>
              <a:t>11</a:t>
            </a:fld>
            <a:endParaRPr lang="en-US"/>
          </a:p>
        </p:txBody>
      </p:sp>
    </p:spTree>
    <p:extLst>
      <p:ext uri="{BB962C8B-B14F-4D97-AF65-F5344CB8AC3E}">
        <p14:creationId xmlns:p14="http://schemas.microsoft.com/office/powerpoint/2010/main" val="1793338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DBEDD-CBE5-F24D-99A8-ADFB2C02235D}"/>
              </a:ext>
            </a:extLst>
          </p:cNvPr>
          <p:cNvSpPr>
            <a:spLocks noGrp="1"/>
          </p:cNvSpPr>
          <p:nvPr>
            <p:ph type="title" idx="4294967295"/>
          </p:nvPr>
        </p:nvSpPr>
        <p:spPr>
          <a:xfrm>
            <a:off x="1408253" y="-491663"/>
            <a:ext cx="9601200" cy="1143001"/>
          </a:xfrm>
        </p:spPr>
        <p:txBody>
          <a:bodyPr anchor="b">
            <a:normAutofit/>
          </a:bodyPr>
          <a:lstStyle/>
          <a:p>
            <a:pPr algn="ctr"/>
            <a:r>
              <a:rPr lang="en-US">
                <a:latin typeface="Times New Roman" panose="02020603050405020304" pitchFamily="18" charset="0"/>
                <a:cs typeface="Times New Roman" panose="02020603050405020304" pitchFamily="18" charset="0"/>
              </a:rPr>
              <a:t>Curing cycle</a:t>
            </a:r>
          </a:p>
        </p:txBody>
      </p:sp>
      <p:sp>
        <p:nvSpPr>
          <p:cNvPr id="4" name="Content Placeholder 3">
            <a:extLst>
              <a:ext uri="{FF2B5EF4-FFF2-40B4-BE49-F238E27FC236}">
                <a16:creationId xmlns:a16="http://schemas.microsoft.com/office/drawing/2014/main" id="{BE06CF27-4A7F-5543-8004-E91C72AE2C39}"/>
              </a:ext>
            </a:extLst>
          </p:cNvPr>
          <p:cNvSpPr>
            <a:spLocks noGrp="1"/>
          </p:cNvSpPr>
          <p:nvPr>
            <p:ph sz="half" idx="4294967295"/>
          </p:nvPr>
        </p:nvSpPr>
        <p:spPr>
          <a:xfrm>
            <a:off x="348981" y="2631675"/>
            <a:ext cx="5083335" cy="3222866"/>
          </a:xfrm>
        </p:spPr>
        <p:txBody>
          <a:bodyPr vert="horz" lIns="91440" tIns="45720" rIns="91440" bIns="45720" rtlCol="0" anchor="t">
            <a:normAutofit/>
          </a:bodyPr>
          <a:lstStyle/>
          <a:p>
            <a:pPr fontAlgn="base"/>
            <a:endParaRPr lang="en-US">
              <a:latin typeface="Times New Roman"/>
              <a:cs typeface="Times New Roman"/>
            </a:endParaRPr>
          </a:p>
          <a:p>
            <a:endParaRPr lang="en-IN">
              <a:latin typeface="Times New Roman"/>
              <a:cs typeface="Times New Roman"/>
            </a:endParaRPr>
          </a:p>
          <a:p>
            <a:endParaRPr lang="en-US"/>
          </a:p>
        </p:txBody>
      </p:sp>
      <p:pic>
        <p:nvPicPr>
          <p:cNvPr id="9" name="Picture 9" descr="Chart, line chart&#10;&#10;Description automatically generated">
            <a:extLst>
              <a:ext uri="{FF2B5EF4-FFF2-40B4-BE49-F238E27FC236}">
                <a16:creationId xmlns:a16="http://schemas.microsoft.com/office/drawing/2014/main" id="{163A2AAE-D0E6-4C58-9480-500F6183EDC2}"/>
              </a:ext>
            </a:extLst>
          </p:cNvPr>
          <p:cNvPicPr>
            <a:picLocks noChangeAspect="1"/>
          </p:cNvPicPr>
          <p:nvPr/>
        </p:nvPicPr>
        <p:blipFill>
          <a:blip r:embed="rId2"/>
          <a:stretch>
            <a:fillRect/>
          </a:stretch>
        </p:blipFill>
        <p:spPr>
          <a:xfrm>
            <a:off x="5520827" y="1646301"/>
            <a:ext cx="6487263" cy="4183310"/>
          </a:xfrm>
          <a:prstGeom prst="rect">
            <a:avLst/>
          </a:prstGeom>
          <a:ln>
            <a:solidFill>
              <a:schemeClr val="tx1"/>
            </a:solidFill>
          </a:ln>
        </p:spPr>
      </p:pic>
      <p:sp>
        <p:nvSpPr>
          <p:cNvPr id="3" name="Content Placeholder 3">
            <a:extLst>
              <a:ext uri="{FF2B5EF4-FFF2-40B4-BE49-F238E27FC236}">
                <a16:creationId xmlns:a16="http://schemas.microsoft.com/office/drawing/2014/main" id="{064FEDD1-C7C7-4245-A9DA-4D21887D124B}"/>
              </a:ext>
            </a:extLst>
          </p:cNvPr>
          <p:cNvSpPr txBox="1">
            <a:spLocks/>
          </p:cNvSpPr>
          <p:nvPr/>
        </p:nvSpPr>
        <p:spPr>
          <a:xfrm>
            <a:off x="259830" y="2035755"/>
            <a:ext cx="5340148" cy="3167655"/>
          </a:xfrm>
          <a:prstGeom prst="rect">
            <a:avLst/>
          </a:prstGeom>
        </p:spPr>
        <p:txBody>
          <a:bodyPr vert="horz" lIns="91440" tIns="45720" rIns="91440" bIns="45720" rtlCol="0" anchor="t">
            <a:noAutofit/>
          </a:bodyPr>
          <a:lst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a:lstStyle>
          <a:p>
            <a:pPr fontAlgn="base"/>
            <a:r>
              <a:rPr lang="en-IN" sz="2400">
                <a:latin typeface="Times New Roman"/>
                <a:cs typeface="Times New Roman"/>
              </a:rPr>
              <a:t>A one-step (linear) increase in the autoclave temperature.</a:t>
            </a:r>
            <a:r>
              <a:rPr lang="en-US" sz="2400">
                <a:latin typeface="Times New Roman"/>
                <a:cs typeface="Times New Roman"/>
              </a:rPr>
              <a:t> </a:t>
            </a:r>
            <a:endParaRPr lang="en-US" sz="2400">
              <a:ea typeface="+mn-lt"/>
              <a:cs typeface="+mn-lt"/>
            </a:endParaRPr>
          </a:p>
          <a:p>
            <a:r>
              <a:rPr lang="en-US" sz="2400">
                <a:latin typeface="Times New Roman"/>
                <a:cs typeface="Times New Roman"/>
              </a:rPr>
              <a:t>The autoclave is programmed to reach a maximum part temperature of 449.37 K.</a:t>
            </a:r>
            <a:r>
              <a:rPr lang="en-IN" sz="2400">
                <a:latin typeface="Times New Roman"/>
                <a:cs typeface="Times New Roman"/>
              </a:rPr>
              <a:t> </a:t>
            </a:r>
            <a:endParaRPr lang="en-IN" sz="2400">
              <a:ea typeface="Cambria"/>
            </a:endParaRPr>
          </a:p>
          <a:p>
            <a:r>
              <a:rPr lang="en-IN" sz="2400">
                <a:latin typeface="Times New Roman"/>
                <a:ea typeface="Cambria"/>
                <a:cs typeface="Times New Roman"/>
              </a:rPr>
              <a:t>Curing Temperature :- 177.7 </a:t>
            </a:r>
            <a:r>
              <a:rPr lang="en-US" sz="2400">
                <a:latin typeface="Times New Roman"/>
                <a:ea typeface="Cambria"/>
                <a:cs typeface="Times New Roman"/>
              </a:rPr>
              <a:t>°</a:t>
            </a:r>
            <a:r>
              <a:rPr lang="en-IN" sz="2400">
                <a:latin typeface="Times New Roman"/>
                <a:ea typeface="Cambria"/>
                <a:cs typeface="Times New Roman"/>
              </a:rPr>
              <a:t>C</a:t>
            </a:r>
            <a:endParaRPr lang="en-US" sz="2400">
              <a:ea typeface="+mn-lt"/>
              <a:cs typeface="+mn-lt"/>
            </a:endParaRPr>
          </a:p>
          <a:p>
            <a:r>
              <a:rPr lang="en-US" sz="2400">
                <a:latin typeface="Times New Roman"/>
                <a:ea typeface="Cambria"/>
                <a:cs typeface="Times New Roman"/>
              </a:rPr>
              <a:t>The maximum pressure programmed was 110.31 kPa</a:t>
            </a:r>
            <a:r>
              <a:rPr lang="en-IN" sz="2400">
                <a:latin typeface="Times New Roman"/>
                <a:ea typeface="Cambria"/>
                <a:cs typeface="Times New Roman"/>
              </a:rPr>
              <a:t>.</a:t>
            </a:r>
            <a:endParaRPr lang="en-IN" sz="2400"/>
          </a:p>
          <a:p>
            <a:endParaRPr lang="en-US"/>
          </a:p>
        </p:txBody>
      </p:sp>
      <p:sp>
        <p:nvSpPr>
          <p:cNvPr id="6" name="Slide Number Placeholder 5">
            <a:extLst>
              <a:ext uri="{FF2B5EF4-FFF2-40B4-BE49-F238E27FC236}">
                <a16:creationId xmlns:a16="http://schemas.microsoft.com/office/drawing/2014/main" id="{7901C74A-9B0B-4CCE-A0C9-89032FB797AC}"/>
              </a:ext>
            </a:extLst>
          </p:cNvPr>
          <p:cNvSpPr>
            <a:spLocks noGrp="1"/>
          </p:cNvSpPr>
          <p:nvPr>
            <p:ph type="sldNum" sz="quarter" idx="12"/>
          </p:nvPr>
        </p:nvSpPr>
        <p:spPr/>
        <p:txBody>
          <a:bodyPr/>
          <a:lstStyle/>
          <a:p>
            <a:fld id="{E31375A4-56A4-47D6-9801-1991572033F7}" type="slidenum">
              <a:rPr lang="en-US" smtClean="0"/>
              <a:t>12</a:t>
            </a:fld>
            <a:endParaRPr lang="en-US"/>
          </a:p>
        </p:txBody>
      </p:sp>
    </p:spTree>
    <p:extLst>
      <p:ext uri="{BB962C8B-B14F-4D97-AF65-F5344CB8AC3E}">
        <p14:creationId xmlns:p14="http://schemas.microsoft.com/office/powerpoint/2010/main" val="1858611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EC4DF-2A75-6D4F-85AB-AAFB9D3B7A62}"/>
              </a:ext>
            </a:extLst>
          </p:cNvPr>
          <p:cNvSpPr>
            <a:spLocks noGrp="1"/>
          </p:cNvSpPr>
          <p:nvPr>
            <p:ph type="title"/>
          </p:nvPr>
        </p:nvSpPr>
        <p:spPr>
          <a:xfrm>
            <a:off x="5016429" y="-37476"/>
            <a:ext cx="2159141" cy="998806"/>
          </a:xfrm>
        </p:spPr>
        <p:txBody>
          <a:bodyPr/>
          <a:lstStyle/>
          <a:p>
            <a:r>
              <a:rPr lang="en-US">
                <a:latin typeface="Times New Roman" panose="02020603050405020304" pitchFamily="18" charset="0"/>
                <a:cs typeface="Times New Roman" panose="02020603050405020304" pitchFamily="18" charset="0"/>
              </a:rPr>
              <a:t>Results </a:t>
            </a:r>
            <a:r>
              <a:rPr lang="en-US"/>
              <a:t> </a:t>
            </a:r>
          </a:p>
        </p:txBody>
      </p:sp>
      <p:sp>
        <p:nvSpPr>
          <p:cNvPr id="4" name="TextBox 3">
            <a:extLst>
              <a:ext uri="{FF2B5EF4-FFF2-40B4-BE49-F238E27FC236}">
                <a16:creationId xmlns:a16="http://schemas.microsoft.com/office/drawing/2014/main" id="{58EB45BF-97A4-4524-9164-212BFCD7BA56}"/>
              </a:ext>
            </a:extLst>
          </p:cNvPr>
          <p:cNvSpPr txBox="1"/>
          <p:nvPr/>
        </p:nvSpPr>
        <p:spPr>
          <a:xfrm>
            <a:off x="77449" y="876924"/>
            <a:ext cx="7102839" cy="56323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400" b="1" u="sng">
                <a:latin typeface="Times New Roman"/>
                <a:cs typeface="Times New Roman"/>
              </a:rPr>
              <a:t>Factors affecting the Final Part :-</a:t>
            </a:r>
          </a:p>
          <a:p>
            <a:pPr algn="just"/>
            <a:endParaRPr lang="en-US" sz="2000" b="1" u="sng">
              <a:latin typeface="Times New Roman" panose="02020603050405020304" pitchFamily="18" charset="0"/>
              <a:cs typeface="Times New Roman" panose="02020603050405020304" pitchFamily="18" charset="0"/>
            </a:endParaRPr>
          </a:p>
          <a:p>
            <a:pPr marL="285750" indent="-285750" algn="just">
              <a:buFont typeface="Wingdings"/>
              <a:buChar char="ü"/>
            </a:pPr>
            <a:r>
              <a:rPr lang="en-US" sz="2000">
                <a:solidFill>
                  <a:schemeClr val="tx2"/>
                </a:solidFill>
                <a:latin typeface="Times New Roman"/>
                <a:ea typeface="+mn-lt"/>
                <a:cs typeface="Times New Roman"/>
              </a:rPr>
              <a:t>The degree of shape changing depends on the material properties, the fiber orientation, the lay-up sequence and the manufacturing process.</a:t>
            </a:r>
          </a:p>
          <a:p>
            <a:pPr marL="285750" indent="-285750" algn="just">
              <a:buFont typeface="Wingdings"/>
              <a:buChar char="ü"/>
            </a:pPr>
            <a:endParaRPr lang="en-US" sz="2000">
              <a:solidFill>
                <a:schemeClr val="tx2"/>
              </a:solidFill>
              <a:latin typeface="Times New Roman"/>
              <a:ea typeface="+mn-lt"/>
              <a:cs typeface="Times New Roman"/>
            </a:endParaRPr>
          </a:p>
          <a:p>
            <a:pPr marL="285750" indent="-285750" algn="just">
              <a:buFont typeface="Wingdings"/>
              <a:buChar char="ü"/>
            </a:pPr>
            <a:r>
              <a:rPr lang="en-US" sz="2000">
                <a:solidFill>
                  <a:schemeClr val="tx2"/>
                </a:solidFill>
                <a:latin typeface="Times New Roman"/>
                <a:ea typeface="+mn-lt"/>
                <a:cs typeface="Times New Roman"/>
              </a:rPr>
              <a:t>The final part results can vary according to the amount of curing agent used with a particular type of resin which can create difference in the amount of shrinkage.</a:t>
            </a:r>
          </a:p>
          <a:p>
            <a:pPr marL="285750" indent="-285750" algn="just">
              <a:buFont typeface="Wingdings"/>
              <a:buChar char="ü"/>
            </a:pPr>
            <a:endParaRPr lang="en-US" sz="2000" u="sng">
              <a:solidFill>
                <a:schemeClr val="tx2"/>
              </a:solidFill>
              <a:highlight>
                <a:srgbClr val="FFFF00"/>
              </a:highlight>
              <a:latin typeface="Times New Roman"/>
              <a:ea typeface="+mn-lt"/>
              <a:cs typeface="Times New Roman"/>
            </a:endParaRPr>
          </a:p>
          <a:p>
            <a:pPr marL="285750" indent="-285750" algn="just">
              <a:buFont typeface="Wingdings"/>
              <a:buChar char="ü"/>
            </a:pPr>
            <a:r>
              <a:rPr lang="en-US" sz="2000">
                <a:solidFill>
                  <a:schemeClr val="tx2"/>
                </a:solidFill>
                <a:latin typeface="Times New Roman"/>
                <a:ea typeface="+mn-lt"/>
                <a:cs typeface="Times New Roman"/>
              </a:rPr>
              <a:t>The properties of the final part are also dependent on the type, amount of resin, type of fiber and volume</a:t>
            </a:r>
            <a:r>
              <a:rPr lang="en-US" sz="2000">
                <a:solidFill>
                  <a:schemeClr val="tx2"/>
                </a:solidFill>
                <a:latin typeface="Times New Roman"/>
                <a:ea typeface="Cambria"/>
                <a:cs typeface="Times New Roman"/>
              </a:rPr>
              <a:t> </a:t>
            </a:r>
            <a:r>
              <a:rPr lang="en-US" sz="2000">
                <a:solidFill>
                  <a:schemeClr val="tx2"/>
                </a:solidFill>
                <a:latin typeface="Times New Roman"/>
                <a:ea typeface="+mn-lt"/>
                <a:cs typeface="Times New Roman"/>
              </a:rPr>
              <a:t>fraction of fiber.</a:t>
            </a:r>
          </a:p>
          <a:p>
            <a:pPr marL="285750" indent="-285750" algn="just">
              <a:buFont typeface="Wingdings"/>
              <a:buChar char="ü"/>
            </a:pPr>
            <a:endParaRPr lang="en-US" sz="2000">
              <a:solidFill>
                <a:schemeClr val="tx2"/>
              </a:solidFill>
              <a:latin typeface="Times New Roman"/>
              <a:ea typeface="+mn-lt"/>
              <a:cs typeface="Times New Roman"/>
            </a:endParaRPr>
          </a:p>
          <a:p>
            <a:pPr marL="285750" indent="-285750" algn="just">
              <a:buFont typeface="Wingdings"/>
              <a:buChar char="ü"/>
            </a:pPr>
            <a:r>
              <a:rPr lang="en-US" sz="2000">
                <a:solidFill>
                  <a:schemeClr val="tx2"/>
                </a:solidFill>
                <a:latin typeface="Times New Roman"/>
                <a:ea typeface="+mn-lt"/>
                <a:cs typeface="Times New Roman"/>
              </a:rPr>
              <a:t>As there is decrement in the temperature from cure temperature to the room temperature there is change in the modulus of the resin.</a:t>
            </a:r>
            <a:endParaRPr lang="en-US" sz="2000">
              <a:solidFill>
                <a:schemeClr val="tx2"/>
              </a:solidFill>
              <a:latin typeface="Times New Roman"/>
              <a:ea typeface="Cambria"/>
              <a:cs typeface="Times New Roman"/>
            </a:endParaRPr>
          </a:p>
          <a:p>
            <a:pPr algn="just"/>
            <a:endParaRPr lang="en-US">
              <a:ea typeface="Cambria"/>
            </a:endParaRPr>
          </a:p>
          <a:p>
            <a:endParaRPr lang="en-US">
              <a:ea typeface="Cambria"/>
            </a:endParaRPr>
          </a:p>
        </p:txBody>
      </p:sp>
      <p:sp>
        <p:nvSpPr>
          <p:cNvPr id="3" name="Slide Number Placeholder 2">
            <a:extLst>
              <a:ext uri="{FF2B5EF4-FFF2-40B4-BE49-F238E27FC236}">
                <a16:creationId xmlns:a16="http://schemas.microsoft.com/office/drawing/2014/main" id="{27079A19-EC3D-410F-9C53-052B3A28B76B}"/>
              </a:ext>
            </a:extLst>
          </p:cNvPr>
          <p:cNvSpPr>
            <a:spLocks noGrp="1"/>
          </p:cNvSpPr>
          <p:nvPr>
            <p:ph type="sldNum" sz="quarter" idx="12"/>
          </p:nvPr>
        </p:nvSpPr>
        <p:spPr/>
        <p:txBody>
          <a:bodyPr/>
          <a:lstStyle/>
          <a:p>
            <a:fld id="{E31375A4-56A4-47D6-9801-1991572033F7}" type="slidenum">
              <a:rPr lang="en-US" smtClean="0"/>
              <a:t>13</a:t>
            </a:fld>
            <a:endParaRPr lang="en-US"/>
          </a:p>
        </p:txBody>
      </p:sp>
      <p:pic>
        <p:nvPicPr>
          <p:cNvPr id="6" name="Picture 6" descr="A picture containing wall, indoor&#10;&#10;Description automatically generated">
            <a:extLst>
              <a:ext uri="{FF2B5EF4-FFF2-40B4-BE49-F238E27FC236}">
                <a16:creationId xmlns:a16="http://schemas.microsoft.com/office/drawing/2014/main" id="{E00CC134-2B68-45C3-98E2-C851A6128E8C}"/>
              </a:ext>
            </a:extLst>
          </p:cNvPr>
          <p:cNvPicPr>
            <a:picLocks noChangeAspect="1"/>
          </p:cNvPicPr>
          <p:nvPr/>
        </p:nvPicPr>
        <p:blipFill>
          <a:blip r:embed="rId2"/>
          <a:stretch>
            <a:fillRect/>
          </a:stretch>
        </p:blipFill>
        <p:spPr>
          <a:xfrm>
            <a:off x="8236328" y="1450428"/>
            <a:ext cx="3186150" cy="4114800"/>
          </a:xfrm>
          <a:prstGeom prst="rect">
            <a:avLst/>
          </a:prstGeom>
        </p:spPr>
      </p:pic>
    </p:spTree>
    <p:extLst>
      <p:ext uri="{BB962C8B-B14F-4D97-AF65-F5344CB8AC3E}">
        <p14:creationId xmlns:p14="http://schemas.microsoft.com/office/powerpoint/2010/main" val="1342132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F871B-B9D1-49D8-84B0-0494462E76EC}"/>
              </a:ext>
            </a:extLst>
          </p:cNvPr>
          <p:cNvSpPr>
            <a:spLocks noGrp="1"/>
          </p:cNvSpPr>
          <p:nvPr>
            <p:ph type="title"/>
          </p:nvPr>
        </p:nvSpPr>
        <p:spPr>
          <a:xfrm>
            <a:off x="1479331" y="-564931"/>
            <a:ext cx="9601200" cy="1143000"/>
          </a:xfrm>
        </p:spPr>
        <p:txBody>
          <a:bodyPr/>
          <a:lstStyle/>
          <a:p>
            <a:pPr algn="ctr"/>
            <a:br>
              <a:rPr lang="en-US">
                <a:effectLst>
                  <a:outerShdw blurRad="38100" dist="25400" dir="18900000" algn="bl" rotWithShape="0">
                    <a:prstClr val="white">
                      <a:alpha val="80000"/>
                    </a:prstClr>
                  </a:outerShdw>
                </a:effectLst>
                <a:ea typeface="Cambria"/>
              </a:rPr>
            </a:br>
            <a:r>
              <a:rPr lang="en-US">
                <a:effectLst>
                  <a:outerShdw blurRad="38100" dist="25400" dir="18900000" algn="bl" rotWithShape="0">
                    <a:prstClr val="white">
                      <a:alpha val="80000"/>
                    </a:prstClr>
                  </a:outerShdw>
                </a:effectLst>
                <a:latin typeface="Times New Roman"/>
                <a:ea typeface="Cambria"/>
                <a:cs typeface="Times New Roman"/>
              </a:rPr>
              <a:t>Final Dimension of the part</a:t>
            </a:r>
          </a:p>
        </p:txBody>
      </p:sp>
      <p:graphicFrame>
        <p:nvGraphicFramePr>
          <p:cNvPr id="6" name="Content Placeholder 5">
            <a:extLst>
              <a:ext uri="{FF2B5EF4-FFF2-40B4-BE49-F238E27FC236}">
                <a16:creationId xmlns:a16="http://schemas.microsoft.com/office/drawing/2014/main" id="{0406AAEE-AB20-4D84-8E23-69E589580E44}"/>
              </a:ext>
            </a:extLst>
          </p:cNvPr>
          <p:cNvGraphicFramePr>
            <a:graphicFrameLocks noGrp="1"/>
          </p:cNvGraphicFramePr>
          <p:nvPr>
            <p:ph idx="1"/>
            <p:extLst>
              <p:ext uri="{D42A27DB-BD31-4B8C-83A1-F6EECF244321}">
                <p14:modId xmlns:p14="http://schemas.microsoft.com/office/powerpoint/2010/main" val="3668487596"/>
              </p:ext>
            </p:extLst>
          </p:nvPr>
        </p:nvGraphicFramePr>
        <p:xfrm>
          <a:off x="1032075" y="1466126"/>
          <a:ext cx="4939183" cy="4280047"/>
        </p:xfrm>
        <a:graphic>
          <a:graphicData uri="http://schemas.openxmlformats.org/drawingml/2006/table">
            <a:tbl>
              <a:tblPr firstRow="1" firstCol="1" bandRow="1">
                <a:tableStyleId>{B301B821-A1FF-4177-AEE7-76D212191A09}</a:tableStyleId>
              </a:tblPr>
              <a:tblGrid>
                <a:gridCol w="2488250">
                  <a:extLst>
                    <a:ext uri="{9D8B030D-6E8A-4147-A177-3AD203B41FA5}">
                      <a16:colId xmlns:a16="http://schemas.microsoft.com/office/drawing/2014/main" val="2512721847"/>
                    </a:ext>
                  </a:extLst>
                </a:gridCol>
                <a:gridCol w="2450933">
                  <a:extLst>
                    <a:ext uri="{9D8B030D-6E8A-4147-A177-3AD203B41FA5}">
                      <a16:colId xmlns:a16="http://schemas.microsoft.com/office/drawing/2014/main" val="2070649424"/>
                    </a:ext>
                  </a:extLst>
                </a:gridCol>
              </a:tblGrid>
              <a:tr h="458576">
                <a:tc>
                  <a:txBody>
                    <a:bodyPr/>
                    <a:lstStyle/>
                    <a:p>
                      <a:pPr algn="ctr" fontAlgn="base"/>
                      <a:r>
                        <a:rPr lang="en-IN" sz="2000">
                          <a:effectLst/>
                          <a:latin typeface="Times New Roman"/>
                        </a:rPr>
                        <a:t>Specific Dimension </a:t>
                      </a:r>
                    </a:p>
                  </a:txBody>
                  <a:tcPr marL="68580" marR="68580" marT="0" marB="0"/>
                </a:tc>
                <a:tc>
                  <a:txBody>
                    <a:bodyPr/>
                    <a:lstStyle/>
                    <a:p>
                      <a:pPr algn="ctr" fontAlgn="base"/>
                      <a:r>
                        <a:rPr lang="en-IN" sz="2000">
                          <a:effectLst/>
                          <a:latin typeface="Times New Roman"/>
                        </a:rPr>
                        <a:t>Dimension (Cm)</a:t>
                      </a:r>
                    </a:p>
                  </a:txBody>
                  <a:tcPr marL="68580" marR="68580" marT="0" marB="0"/>
                </a:tc>
                <a:extLst>
                  <a:ext uri="{0D108BD9-81ED-4DB2-BD59-A6C34878D82A}">
                    <a16:rowId xmlns:a16="http://schemas.microsoft.com/office/drawing/2014/main" val="890958176"/>
                  </a:ext>
                </a:extLst>
              </a:tr>
              <a:tr h="687865">
                <a:tc>
                  <a:txBody>
                    <a:bodyPr/>
                    <a:lstStyle/>
                    <a:p>
                      <a:pPr algn="ctr" fontAlgn="base"/>
                      <a:endParaRPr lang="en-IN" sz="2000">
                        <a:effectLst/>
                        <a:latin typeface="Times New Roman"/>
                      </a:endParaRPr>
                    </a:p>
                    <a:p>
                      <a:pPr lvl="0" algn="ctr">
                        <a:buNone/>
                      </a:pPr>
                      <a:r>
                        <a:rPr lang="en-IN" sz="2000">
                          <a:effectLst/>
                          <a:latin typeface="Times New Roman"/>
                        </a:rPr>
                        <a:t>Length</a:t>
                      </a:r>
                    </a:p>
                  </a:txBody>
                  <a:tcPr marL="68580" marR="68580" marT="0" marB="0"/>
                </a:tc>
                <a:tc>
                  <a:txBody>
                    <a:bodyPr/>
                    <a:lstStyle/>
                    <a:p>
                      <a:pPr algn="ctr" fontAlgn="base"/>
                      <a:endParaRPr lang="en-IN" sz="2000">
                        <a:solidFill>
                          <a:schemeClr val="tx2"/>
                        </a:solidFill>
                        <a:effectLst/>
                        <a:latin typeface="Times New Roman"/>
                      </a:endParaRPr>
                    </a:p>
                    <a:p>
                      <a:pPr lvl="0" algn="ctr">
                        <a:buNone/>
                      </a:pPr>
                      <a:r>
                        <a:rPr lang="en-IN" sz="2000">
                          <a:solidFill>
                            <a:schemeClr val="tx2"/>
                          </a:solidFill>
                          <a:effectLst/>
                          <a:latin typeface="Times New Roman"/>
                        </a:rPr>
                        <a:t>45.20</a:t>
                      </a:r>
                    </a:p>
                  </a:txBody>
                  <a:tcPr marL="68580" marR="68580" marT="0" marB="0"/>
                </a:tc>
                <a:extLst>
                  <a:ext uri="{0D108BD9-81ED-4DB2-BD59-A6C34878D82A}">
                    <a16:rowId xmlns:a16="http://schemas.microsoft.com/office/drawing/2014/main" val="2656723170"/>
                  </a:ext>
                </a:extLst>
              </a:tr>
              <a:tr h="807968">
                <a:tc>
                  <a:txBody>
                    <a:bodyPr/>
                    <a:lstStyle/>
                    <a:p>
                      <a:pPr algn="ctr" fontAlgn="base"/>
                      <a:endParaRPr lang="en-IN" sz="2000">
                        <a:effectLst/>
                        <a:latin typeface="Times New Roman"/>
                      </a:endParaRPr>
                    </a:p>
                    <a:p>
                      <a:pPr lvl="0" algn="ctr">
                        <a:buNone/>
                      </a:pPr>
                      <a:r>
                        <a:rPr lang="en-IN" sz="2000">
                          <a:effectLst/>
                          <a:latin typeface="Times New Roman"/>
                        </a:rPr>
                        <a:t>Radius of Curvature</a:t>
                      </a:r>
                    </a:p>
                  </a:txBody>
                  <a:tcPr marL="68580" marR="68580" marT="0" marB="0"/>
                </a:tc>
                <a:tc>
                  <a:txBody>
                    <a:bodyPr/>
                    <a:lstStyle/>
                    <a:p>
                      <a:pPr algn="ctr" fontAlgn="base"/>
                      <a:endParaRPr lang="en-IN" sz="2000">
                        <a:solidFill>
                          <a:schemeClr val="tx2"/>
                        </a:solidFill>
                        <a:effectLst/>
                        <a:latin typeface="Times New Roman"/>
                      </a:endParaRPr>
                    </a:p>
                    <a:p>
                      <a:pPr lvl="0" algn="ctr">
                        <a:buNone/>
                      </a:pPr>
                      <a:r>
                        <a:rPr lang="en-IN" sz="2000">
                          <a:solidFill>
                            <a:schemeClr val="tx2"/>
                          </a:solidFill>
                          <a:effectLst/>
                          <a:latin typeface="Times New Roman"/>
                        </a:rPr>
                        <a:t>11.30</a:t>
                      </a:r>
                    </a:p>
                  </a:txBody>
                  <a:tcPr marL="68580" marR="68580" marT="0" marB="0"/>
                </a:tc>
                <a:extLst>
                  <a:ext uri="{0D108BD9-81ED-4DB2-BD59-A6C34878D82A}">
                    <a16:rowId xmlns:a16="http://schemas.microsoft.com/office/drawing/2014/main" val="2725727559"/>
                  </a:ext>
                </a:extLst>
              </a:tr>
              <a:tr h="720620">
                <a:tc>
                  <a:txBody>
                    <a:bodyPr/>
                    <a:lstStyle/>
                    <a:p>
                      <a:pPr algn="ctr" fontAlgn="base"/>
                      <a:endParaRPr lang="en-IN" sz="2000">
                        <a:effectLst/>
                        <a:latin typeface="Times New Roman"/>
                      </a:endParaRPr>
                    </a:p>
                    <a:p>
                      <a:pPr lvl="0" algn="ctr">
                        <a:buNone/>
                      </a:pPr>
                      <a:r>
                        <a:rPr lang="en-IN" sz="2000">
                          <a:effectLst/>
                          <a:latin typeface="Times New Roman"/>
                        </a:rPr>
                        <a:t>Width</a:t>
                      </a:r>
                    </a:p>
                  </a:txBody>
                  <a:tcPr marL="68580" marR="68580" marT="0" marB="0"/>
                </a:tc>
                <a:tc>
                  <a:txBody>
                    <a:bodyPr/>
                    <a:lstStyle/>
                    <a:p>
                      <a:pPr algn="ctr" fontAlgn="base"/>
                      <a:endParaRPr lang="en-IN" sz="2000">
                        <a:solidFill>
                          <a:schemeClr val="tx2"/>
                        </a:solidFill>
                        <a:effectLst/>
                        <a:latin typeface="Times New Roman"/>
                      </a:endParaRPr>
                    </a:p>
                    <a:p>
                      <a:pPr lvl="0" algn="ctr">
                        <a:buNone/>
                      </a:pPr>
                      <a:r>
                        <a:rPr lang="en-IN" sz="2000">
                          <a:solidFill>
                            <a:schemeClr val="tx2"/>
                          </a:solidFill>
                          <a:effectLst/>
                          <a:latin typeface="Times New Roman"/>
                        </a:rPr>
                        <a:t>11.30</a:t>
                      </a:r>
                    </a:p>
                  </a:txBody>
                  <a:tcPr marL="68580" marR="68580" marT="0" marB="0"/>
                </a:tc>
                <a:extLst>
                  <a:ext uri="{0D108BD9-81ED-4DB2-BD59-A6C34878D82A}">
                    <a16:rowId xmlns:a16="http://schemas.microsoft.com/office/drawing/2014/main" val="821161754"/>
                  </a:ext>
                </a:extLst>
              </a:tr>
              <a:tr h="797050">
                <a:tc>
                  <a:txBody>
                    <a:bodyPr/>
                    <a:lstStyle/>
                    <a:p>
                      <a:pPr algn="ctr" fontAlgn="base"/>
                      <a:endParaRPr lang="en-IN" sz="2000">
                        <a:effectLst/>
                        <a:latin typeface="Times New Roman"/>
                      </a:endParaRPr>
                    </a:p>
                    <a:p>
                      <a:pPr lvl="0" algn="ctr">
                        <a:buNone/>
                      </a:pPr>
                      <a:r>
                        <a:rPr lang="en-IN" sz="2000">
                          <a:effectLst/>
                          <a:latin typeface="Times New Roman"/>
                        </a:rPr>
                        <a:t>Depth</a:t>
                      </a:r>
                    </a:p>
                  </a:txBody>
                  <a:tcPr marL="68580" marR="68580" marT="0" marB="0"/>
                </a:tc>
                <a:tc>
                  <a:txBody>
                    <a:bodyPr/>
                    <a:lstStyle/>
                    <a:p>
                      <a:pPr algn="ctr" fontAlgn="base"/>
                      <a:endParaRPr lang="en-IN" sz="2000">
                        <a:solidFill>
                          <a:schemeClr val="tx2"/>
                        </a:solidFill>
                        <a:effectLst/>
                        <a:latin typeface="Times New Roman"/>
                      </a:endParaRPr>
                    </a:p>
                    <a:p>
                      <a:pPr lvl="0" algn="ctr">
                        <a:buNone/>
                      </a:pPr>
                      <a:r>
                        <a:rPr lang="en-IN" sz="2000">
                          <a:solidFill>
                            <a:schemeClr val="tx2"/>
                          </a:solidFill>
                          <a:effectLst/>
                          <a:latin typeface="Times New Roman"/>
                        </a:rPr>
                        <a:t>7.70</a:t>
                      </a:r>
                    </a:p>
                  </a:txBody>
                  <a:tcPr marL="68580" marR="68580" marT="0" marB="0"/>
                </a:tc>
                <a:extLst>
                  <a:ext uri="{0D108BD9-81ED-4DB2-BD59-A6C34878D82A}">
                    <a16:rowId xmlns:a16="http://schemas.microsoft.com/office/drawing/2014/main" val="4037302532"/>
                  </a:ext>
                </a:extLst>
              </a:tr>
              <a:tr h="807968">
                <a:tc>
                  <a:txBody>
                    <a:bodyPr/>
                    <a:lstStyle/>
                    <a:p>
                      <a:pPr algn="ctr" fontAlgn="base"/>
                      <a:endParaRPr lang="en-IN" sz="2000">
                        <a:effectLst/>
                        <a:latin typeface="Times New Roman"/>
                      </a:endParaRPr>
                    </a:p>
                    <a:p>
                      <a:pPr lvl="0" algn="ctr">
                        <a:buNone/>
                      </a:pPr>
                      <a:r>
                        <a:rPr lang="en-IN" sz="2000">
                          <a:effectLst/>
                          <a:latin typeface="Times New Roman"/>
                        </a:rPr>
                        <a:t>Ply Thickness</a:t>
                      </a:r>
                    </a:p>
                  </a:txBody>
                  <a:tcPr marL="68580" marR="68580" marT="0" marB="0"/>
                </a:tc>
                <a:tc>
                  <a:txBody>
                    <a:bodyPr/>
                    <a:lstStyle/>
                    <a:p>
                      <a:pPr algn="ctr" fontAlgn="base"/>
                      <a:endParaRPr lang="en-IN" sz="2000">
                        <a:solidFill>
                          <a:schemeClr val="tx2"/>
                        </a:solidFill>
                        <a:effectLst/>
                        <a:latin typeface="Times New Roman"/>
                      </a:endParaRPr>
                    </a:p>
                    <a:p>
                      <a:pPr lvl="0" algn="ctr">
                        <a:buNone/>
                      </a:pPr>
                      <a:r>
                        <a:rPr lang="en-IN" sz="2000">
                          <a:solidFill>
                            <a:schemeClr val="tx2"/>
                          </a:solidFill>
                          <a:effectLst/>
                          <a:latin typeface="Times New Roman"/>
                        </a:rPr>
                        <a:t>0.0127</a:t>
                      </a:r>
                    </a:p>
                  </a:txBody>
                  <a:tcPr marL="68580" marR="68580" marT="0" marB="0"/>
                </a:tc>
                <a:extLst>
                  <a:ext uri="{0D108BD9-81ED-4DB2-BD59-A6C34878D82A}">
                    <a16:rowId xmlns:a16="http://schemas.microsoft.com/office/drawing/2014/main" val="1457713627"/>
                  </a:ext>
                </a:extLst>
              </a:tr>
            </a:tbl>
          </a:graphicData>
        </a:graphic>
      </p:graphicFrame>
      <p:sp>
        <p:nvSpPr>
          <p:cNvPr id="4" name="Slide Number Placeholder 3">
            <a:extLst>
              <a:ext uri="{FF2B5EF4-FFF2-40B4-BE49-F238E27FC236}">
                <a16:creationId xmlns:a16="http://schemas.microsoft.com/office/drawing/2014/main" id="{6FA394FD-9779-4101-8B28-C57024942055}"/>
              </a:ext>
            </a:extLst>
          </p:cNvPr>
          <p:cNvSpPr>
            <a:spLocks noGrp="1"/>
          </p:cNvSpPr>
          <p:nvPr>
            <p:ph type="sldNum" sz="quarter" idx="12"/>
          </p:nvPr>
        </p:nvSpPr>
        <p:spPr/>
        <p:txBody>
          <a:bodyPr/>
          <a:lstStyle/>
          <a:p>
            <a:fld id="{E31375A4-56A4-47D6-9801-1991572033F7}" type="slidenum">
              <a:rPr lang="en-US" smtClean="0"/>
              <a:t>14</a:t>
            </a:fld>
            <a:endParaRPr lang="en-US"/>
          </a:p>
        </p:txBody>
      </p:sp>
      <p:pic>
        <p:nvPicPr>
          <p:cNvPr id="9" name="Picture 5" descr="Diagram&#10;&#10;Description automatically generated">
            <a:extLst>
              <a:ext uri="{FF2B5EF4-FFF2-40B4-BE49-F238E27FC236}">
                <a16:creationId xmlns:a16="http://schemas.microsoft.com/office/drawing/2014/main" id="{04023E34-42C2-4A46-9931-A206B166E11E}"/>
              </a:ext>
            </a:extLst>
          </p:cNvPr>
          <p:cNvPicPr>
            <a:picLocks noChangeAspect="1"/>
          </p:cNvPicPr>
          <p:nvPr/>
        </p:nvPicPr>
        <p:blipFill>
          <a:blip r:embed="rId2"/>
          <a:stretch>
            <a:fillRect/>
          </a:stretch>
        </p:blipFill>
        <p:spPr>
          <a:xfrm>
            <a:off x="7128343" y="1465303"/>
            <a:ext cx="4297336" cy="4283949"/>
          </a:xfrm>
          <a:prstGeom prst="rect">
            <a:avLst/>
          </a:prstGeom>
          <a:ln>
            <a:solidFill>
              <a:schemeClr val="tx1"/>
            </a:solidFill>
          </a:ln>
        </p:spPr>
      </p:pic>
    </p:spTree>
    <p:extLst>
      <p:ext uri="{BB962C8B-B14F-4D97-AF65-F5344CB8AC3E}">
        <p14:creationId xmlns:p14="http://schemas.microsoft.com/office/powerpoint/2010/main" val="2070398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F7863-9C61-8C41-A70E-8AA979D83963}"/>
              </a:ext>
            </a:extLst>
          </p:cNvPr>
          <p:cNvSpPr>
            <a:spLocks noGrp="1"/>
          </p:cNvSpPr>
          <p:nvPr>
            <p:ph type="title" idx="4294967295"/>
          </p:nvPr>
        </p:nvSpPr>
        <p:spPr>
          <a:xfrm>
            <a:off x="268082" y="-505164"/>
            <a:ext cx="5885380" cy="1143001"/>
          </a:xfrm>
        </p:spPr>
        <p:txBody>
          <a:bodyPr/>
          <a:lstStyle/>
          <a:p>
            <a:r>
              <a:rPr lang="en-IN">
                <a:effectLst/>
                <a:latin typeface="Times New Roman" panose="02020603050405020304" pitchFamily="18" charset="0"/>
                <a:cs typeface="Times New Roman" panose="02020603050405020304" pitchFamily="18" charset="0"/>
              </a:rPr>
              <a:t>Advantages</a:t>
            </a:r>
            <a:r>
              <a:rPr lang="en-IN">
                <a:effectLst/>
              </a:rPr>
              <a:t> </a:t>
            </a:r>
            <a:r>
              <a:rPr lang="en-IN" b="0">
                <a:effectLst/>
              </a:rPr>
              <a:t>​</a:t>
            </a:r>
            <a:endParaRPr lang="en-US"/>
          </a:p>
        </p:txBody>
      </p:sp>
      <p:sp>
        <p:nvSpPr>
          <p:cNvPr id="3" name="Content Placeholder 2">
            <a:extLst>
              <a:ext uri="{FF2B5EF4-FFF2-40B4-BE49-F238E27FC236}">
                <a16:creationId xmlns:a16="http://schemas.microsoft.com/office/drawing/2014/main" id="{78D0DE4D-39FC-0D4F-84C5-51DD7FAD6CDD}"/>
              </a:ext>
            </a:extLst>
          </p:cNvPr>
          <p:cNvSpPr>
            <a:spLocks noGrp="1"/>
          </p:cNvSpPr>
          <p:nvPr>
            <p:ph idx="4294967295"/>
          </p:nvPr>
        </p:nvSpPr>
        <p:spPr>
          <a:xfrm>
            <a:off x="152007" y="779463"/>
            <a:ext cx="6151931" cy="5550563"/>
          </a:xfrm>
        </p:spPr>
        <p:txBody>
          <a:bodyPr vert="horz" lIns="91440" tIns="45720" rIns="91440" bIns="45720" rtlCol="0" anchor="t">
            <a:noAutofit/>
          </a:bodyPr>
          <a:lstStyle/>
          <a:p>
            <a:pPr fontAlgn="base"/>
            <a:r>
              <a:rPr lang="en-IN" sz="1800">
                <a:solidFill>
                  <a:schemeClr val="tx2"/>
                </a:solidFill>
                <a:latin typeface="Times New Roman"/>
                <a:ea typeface="+mn-lt"/>
                <a:cs typeface="Times New Roman"/>
              </a:rPr>
              <a:t>Inexpensive because complex </a:t>
            </a:r>
            <a:r>
              <a:rPr lang="en-IN" sz="1800" err="1">
                <a:solidFill>
                  <a:schemeClr val="tx2"/>
                </a:solidFill>
                <a:latin typeface="Times New Roman"/>
                <a:ea typeface="+mn-lt"/>
                <a:cs typeface="Times New Roman"/>
              </a:rPr>
              <a:t>mold</a:t>
            </a:r>
            <a:r>
              <a:rPr lang="en-IN" sz="1800">
                <a:solidFill>
                  <a:schemeClr val="tx2"/>
                </a:solidFill>
                <a:latin typeface="Times New Roman"/>
                <a:ea typeface="+mn-lt"/>
                <a:cs typeface="Times New Roman"/>
              </a:rPr>
              <a:t> is not required.</a:t>
            </a:r>
          </a:p>
          <a:p>
            <a:r>
              <a:rPr lang="en-IN" sz="1800">
                <a:solidFill>
                  <a:schemeClr val="tx2"/>
                </a:solidFill>
                <a:latin typeface="Times New Roman"/>
                <a:ea typeface="+mn-lt"/>
                <a:cs typeface="Times New Roman"/>
              </a:rPr>
              <a:t>Manufacturing of curved shapes can be fast and economical</a:t>
            </a:r>
            <a:endParaRPr lang="en-US" sz="1800">
              <a:solidFill>
                <a:schemeClr val="tx2"/>
              </a:solidFill>
              <a:latin typeface="Times New Roman"/>
              <a:ea typeface="+mn-lt"/>
              <a:cs typeface="Times New Roman"/>
            </a:endParaRPr>
          </a:p>
          <a:p>
            <a:pPr fontAlgn="base"/>
            <a:r>
              <a:rPr lang="en-IN" sz="1800">
                <a:solidFill>
                  <a:schemeClr val="tx2"/>
                </a:solidFill>
                <a:latin typeface="Times New Roman"/>
                <a:cs typeface="Times New Roman"/>
              </a:rPr>
              <a:t>High manufacturing efficiency</a:t>
            </a:r>
            <a:r>
              <a:rPr lang="en-US" sz="1800">
                <a:solidFill>
                  <a:schemeClr val="tx2"/>
                </a:solidFill>
                <a:latin typeface="Times New Roman"/>
                <a:cs typeface="Times New Roman"/>
              </a:rPr>
              <a:t>​</a:t>
            </a:r>
            <a:endParaRPr lang="en-US" sz="1800">
              <a:solidFill>
                <a:schemeClr val="tx2"/>
              </a:solidFill>
              <a:latin typeface="Times New Roman"/>
              <a:ea typeface="Cambria"/>
              <a:cs typeface="Times New Roman"/>
            </a:endParaRPr>
          </a:p>
          <a:p>
            <a:pPr fontAlgn="base"/>
            <a:r>
              <a:rPr lang="en-IN" sz="1800">
                <a:solidFill>
                  <a:schemeClr val="tx2"/>
                </a:solidFill>
                <a:latin typeface="Times New Roman"/>
                <a:cs typeface="Times New Roman"/>
              </a:rPr>
              <a:t>Reduced manufacturing cost and less carbon footprint</a:t>
            </a:r>
            <a:r>
              <a:rPr lang="en-US" sz="1800">
                <a:solidFill>
                  <a:schemeClr val="tx2"/>
                </a:solidFill>
                <a:latin typeface="Times New Roman"/>
                <a:cs typeface="Times New Roman"/>
              </a:rPr>
              <a:t>​</a:t>
            </a:r>
            <a:endParaRPr lang="en-US" sz="1800">
              <a:solidFill>
                <a:schemeClr val="tx2"/>
              </a:solidFill>
              <a:latin typeface="Times New Roman"/>
              <a:ea typeface="Cambria"/>
              <a:cs typeface="Times New Roman"/>
            </a:endParaRPr>
          </a:p>
          <a:p>
            <a:pPr fontAlgn="base"/>
            <a:r>
              <a:rPr lang="en-IN" sz="1800">
                <a:solidFill>
                  <a:schemeClr val="tx2"/>
                </a:solidFill>
                <a:latin typeface="Times New Roman"/>
                <a:cs typeface="Times New Roman"/>
              </a:rPr>
              <a:t>Less space, less volume and lower labour cost</a:t>
            </a:r>
            <a:r>
              <a:rPr lang="en-US" sz="1800">
                <a:solidFill>
                  <a:schemeClr val="tx2"/>
                </a:solidFill>
                <a:latin typeface="Times New Roman"/>
                <a:cs typeface="Times New Roman"/>
              </a:rPr>
              <a:t>​</a:t>
            </a:r>
            <a:endParaRPr lang="en-US" sz="1800">
              <a:solidFill>
                <a:schemeClr val="tx2"/>
              </a:solidFill>
              <a:latin typeface="Times New Roman"/>
              <a:ea typeface="Cambria"/>
              <a:cs typeface="Times New Roman"/>
            </a:endParaRPr>
          </a:p>
          <a:p>
            <a:pPr fontAlgn="base"/>
            <a:r>
              <a:rPr lang="en-IN" sz="1800">
                <a:solidFill>
                  <a:schemeClr val="tx2"/>
                </a:solidFill>
                <a:latin typeface="Times New Roman"/>
                <a:cs typeface="Times New Roman"/>
              </a:rPr>
              <a:t>Can resist harsh environmental conditions</a:t>
            </a:r>
            <a:r>
              <a:rPr lang="en-US" sz="1800">
                <a:solidFill>
                  <a:schemeClr val="tx2"/>
                </a:solidFill>
                <a:latin typeface="Times New Roman"/>
                <a:cs typeface="Times New Roman"/>
              </a:rPr>
              <a:t>​</a:t>
            </a:r>
            <a:endParaRPr lang="en-US" sz="1800">
              <a:solidFill>
                <a:schemeClr val="tx2"/>
              </a:solidFill>
              <a:latin typeface="Times New Roman"/>
              <a:ea typeface="Cambria"/>
              <a:cs typeface="Times New Roman"/>
            </a:endParaRPr>
          </a:p>
          <a:p>
            <a:pPr fontAlgn="base"/>
            <a:r>
              <a:rPr lang="en-IN" sz="1800">
                <a:solidFill>
                  <a:schemeClr val="tx2"/>
                </a:solidFill>
                <a:latin typeface="Times New Roman"/>
                <a:cs typeface="Times New Roman"/>
              </a:rPr>
              <a:t>Structures may adapt and change in response to their surroundings</a:t>
            </a:r>
            <a:r>
              <a:rPr lang="en-US" sz="1800">
                <a:solidFill>
                  <a:schemeClr val="tx2"/>
                </a:solidFill>
                <a:latin typeface="Times New Roman"/>
                <a:cs typeface="Times New Roman"/>
              </a:rPr>
              <a:t>​</a:t>
            </a:r>
            <a:endParaRPr lang="en-US" sz="1800">
              <a:solidFill>
                <a:schemeClr val="tx2"/>
              </a:solidFill>
              <a:latin typeface="Times New Roman"/>
              <a:ea typeface="Cambria"/>
              <a:cs typeface="Times New Roman"/>
            </a:endParaRPr>
          </a:p>
          <a:p>
            <a:pPr fontAlgn="base"/>
            <a:r>
              <a:rPr lang="en-IN" sz="1800">
                <a:solidFill>
                  <a:schemeClr val="tx2"/>
                </a:solidFill>
                <a:latin typeface="Times New Roman"/>
                <a:cs typeface="Times New Roman"/>
              </a:rPr>
              <a:t>4D printed structures reduces the component's weight by 80%</a:t>
            </a:r>
            <a:r>
              <a:rPr lang="en-US" sz="1600">
                <a:solidFill>
                  <a:schemeClr val="tx2"/>
                </a:solidFill>
              </a:rPr>
              <a:t>​</a:t>
            </a:r>
            <a:endParaRPr lang="en-US" sz="1600">
              <a:solidFill>
                <a:schemeClr val="tx2"/>
              </a:solidFill>
              <a:ea typeface="Cambria"/>
            </a:endParaRPr>
          </a:p>
          <a:p>
            <a:r>
              <a:rPr lang="en-US" sz="1800">
                <a:solidFill>
                  <a:schemeClr val="tx2"/>
                </a:solidFill>
                <a:latin typeface="Times New Roman"/>
                <a:cs typeface="Times New Roman"/>
              </a:rPr>
              <a:t>Can simulate &amp; predict the final configuration using Finite element analysis</a:t>
            </a:r>
          </a:p>
          <a:p>
            <a:pPr fontAlgn="base"/>
            <a:endParaRPr lang="en-IN">
              <a:ea typeface="Cambria"/>
            </a:endParaRPr>
          </a:p>
          <a:p>
            <a:endParaRPr lang="en-US">
              <a:ea typeface="Cambria"/>
            </a:endParaRPr>
          </a:p>
        </p:txBody>
      </p:sp>
      <p:sp>
        <p:nvSpPr>
          <p:cNvPr id="4" name="Slide Number Placeholder 3">
            <a:extLst>
              <a:ext uri="{FF2B5EF4-FFF2-40B4-BE49-F238E27FC236}">
                <a16:creationId xmlns:a16="http://schemas.microsoft.com/office/drawing/2014/main" id="{F2E08D55-D541-4772-A993-F6F6E8148923}"/>
              </a:ext>
            </a:extLst>
          </p:cNvPr>
          <p:cNvSpPr>
            <a:spLocks noGrp="1"/>
          </p:cNvSpPr>
          <p:nvPr>
            <p:ph type="sldNum" sz="quarter" idx="12"/>
          </p:nvPr>
        </p:nvSpPr>
        <p:spPr/>
        <p:txBody>
          <a:bodyPr/>
          <a:lstStyle/>
          <a:p>
            <a:fld id="{E31375A4-56A4-47D6-9801-1991572033F7}" type="slidenum">
              <a:rPr lang="en-US" smtClean="0"/>
              <a:t>15</a:t>
            </a:fld>
            <a:endParaRPr lang="en-US"/>
          </a:p>
        </p:txBody>
      </p:sp>
      <p:sp>
        <p:nvSpPr>
          <p:cNvPr id="5" name="TextBox 4">
            <a:extLst>
              <a:ext uri="{FF2B5EF4-FFF2-40B4-BE49-F238E27FC236}">
                <a16:creationId xmlns:a16="http://schemas.microsoft.com/office/drawing/2014/main" id="{50440746-09BE-4CD2-9877-79CCCDFD4EF6}"/>
              </a:ext>
            </a:extLst>
          </p:cNvPr>
          <p:cNvSpPr txBox="1"/>
          <p:nvPr/>
        </p:nvSpPr>
        <p:spPr>
          <a:xfrm>
            <a:off x="6373792" y="740779"/>
            <a:ext cx="5337857"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90000"/>
              </a:lnSpc>
              <a:spcBef>
                <a:spcPts val="1800"/>
              </a:spcBef>
              <a:buFont typeface="Arial"/>
              <a:buChar char="•"/>
            </a:pPr>
            <a:r>
              <a:rPr lang="en-IN">
                <a:solidFill>
                  <a:schemeClr val="tx2"/>
                </a:solidFill>
                <a:latin typeface="Times New Roman"/>
                <a:cs typeface="Times New Roman"/>
              </a:rPr>
              <a:t>Practical experience and knowledge required</a:t>
            </a:r>
            <a:r>
              <a:rPr lang="en-US">
                <a:solidFill>
                  <a:schemeClr val="tx2"/>
                </a:solidFill>
                <a:latin typeface="Times New Roman"/>
                <a:cs typeface="Times New Roman"/>
              </a:rPr>
              <a:t> </a:t>
            </a:r>
            <a:endParaRPr lang="en-US">
              <a:solidFill>
                <a:schemeClr val="tx2"/>
              </a:solidFill>
              <a:ea typeface="+mn-lt"/>
              <a:cs typeface="+mn-lt"/>
            </a:endParaRPr>
          </a:p>
          <a:p>
            <a:pPr marL="285750" indent="-285750">
              <a:lnSpc>
                <a:spcPct val="90000"/>
              </a:lnSpc>
              <a:spcBef>
                <a:spcPts val="1800"/>
              </a:spcBef>
              <a:buFont typeface="Arial"/>
              <a:buChar char="•"/>
            </a:pPr>
            <a:r>
              <a:rPr lang="en-IN">
                <a:solidFill>
                  <a:schemeClr val="tx2"/>
                </a:solidFill>
                <a:latin typeface="Times New Roman"/>
                <a:cs typeface="Times New Roman"/>
              </a:rPr>
              <a:t>Relatively low modulus as compared to 5D Printing </a:t>
            </a:r>
            <a:endParaRPr lang="en-US">
              <a:solidFill>
                <a:schemeClr val="tx2"/>
              </a:solidFill>
              <a:ea typeface="+mn-lt"/>
              <a:cs typeface="+mn-lt"/>
            </a:endParaRPr>
          </a:p>
          <a:p>
            <a:pPr marL="285750" indent="-285750">
              <a:lnSpc>
                <a:spcPct val="90000"/>
              </a:lnSpc>
              <a:spcBef>
                <a:spcPts val="1800"/>
              </a:spcBef>
              <a:buFont typeface="Arial"/>
              <a:buChar char="•"/>
            </a:pPr>
            <a:r>
              <a:rPr lang="en-IN">
                <a:solidFill>
                  <a:schemeClr val="tx2"/>
                </a:solidFill>
                <a:latin typeface="Times New Roman"/>
                <a:cs typeface="Times New Roman"/>
              </a:rPr>
              <a:t>Less stable with environmental temperature</a:t>
            </a:r>
            <a:r>
              <a:rPr lang="en-US">
                <a:solidFill>
                  <a:schemeClr val="tx2"/>
                </a:solidFill>
                <a:latin typeface="Times New Roman"/>
                <a:cs typeface="Times New Roman"/>
              </a:rPr>
              <a:t> </a:t>
            </a:r>
            <a:endParaRPr lang="en-US">
              <a:solidFill>
                <a:schemeClr val="tx2"/>
              </a:solidFill>
              <a:ea typeface="+mn-lt"/>
              <a:cs typeface="+mn-lt"/>
            </a:endParaRPr>
          </a:p>
          <a:p>
            <a:pPr marL="285750" indent="-285750">
              <a:lnSpc>
                <a:spcPct val="90000"/>
              </a:lnSpc>
              <a:spcBef>
                <a:spcPts val="1800"/>
              </a:spcBef>
              <a:buFont typeface="Arial"/>
              <a:buChar char="•"/>
            </a:pPr>
            <a:r>
              <a:rPr lang="en-IN">
                <a:solidFill>
                  <a:schemeClr val="tx2"/>
                </a:solidFill>
                <a:latin typeface="Times New Roman"/>
                <a:cs typeface="Times New Roman"/>
              </a:rPr>
              <a:t>Complex structure and integrated parts manufacturing are complex</a:t>
            </a:r>
            <a:endParaRPr lang="en-US">
              <a:solidFill>
                <a:schemeClr val="tx2"/>
              </a:solidFill>
            </a:endParaRPr>
          </a:p>
        </p:txBody>
      </p:sp>
      <p:sp>
        <p:nvSpPr>
          <p:cNvPr id="6" name="TextBox 5">
            <a:extLst>
              <a:ext uri="{FF2B5EF4-FFF2-40B4-BE49-F238E27FC236}">
                <a16:creationId xmlns:a16="http://schemas.microsoft.com/office/drawing/2014/main" id="{2AC62D4A-A23B-420D-A8DE-373DA9DC5879}"/>
              </a:ext>
            </a:extLst>
          </p:cNvPr>
          <p:cNvSpPr txBox="1"/>
          <p:nvPr/>
        </p:nvSpPr>
        <p:spPr>
          <a:xfrm>
            <a:off x="6394664" y="66697"/>
            <a:ext cx="4730186"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sz="3200" b="1" cap="all">
                <a:solidFill>
                  <a:schemeClr val="accent1"/>
                </a:solidFill>
                <a:latin typeface="Times New Roman"/>
                <a:ea typeface="+mj-ea"/>
                <a:cs typeface="Times New Roman"/>
              </a:rPr>
              <a:t>LIMITATIONS </a:t>
            </a:r>
            <a:endParaRPr lang="en-US" sz="3200" b="1" cap="all">
              <a:solidFill>
                <a:schemeClr val="accent1"/>
              </a:solidFill>
              <a:latin typeface="Times New Roman"/>
              <a:ea typeface="+mj-ea"/>
              <a:cs typeface="Times New Roman"/>
            </a:endParaRPr>
          </a:p>
        </p:txBody>
      </p:sp>
      <p:pic>
        <p:nvPicPr>
          <p:cNvPr id="7" name="Picture 7" descr="A picture containing outdoor, plane, sky, aircraft&#10;&#10;Description automatically generated">
            <a:extLst>
              <a:ext uri="{FF2B5EF4-FFF2-40B4-BE49-F238E27FC236}">
                <a16:creationId xmlns:a16="http://schemas.microsoft.com/office/drawing/2014/main" id="{50595CD7-60E4-46D5-979F-3301062DEEEA}"/>
              </a:ext>
            </a:extLst>
          </p:cNvPr>
          <p:cNvPicPr>
            <a:picLocks noChangeAspect="1"/>
          </p:cNvPicPr>
          <p:nvPr/>
        </p:nvPicPr>
        <p:blipFill>
          <a:blip r:embed="rId2"/>
          <a:stretch>
            <a:fillRect/>
          </a:stretch>
        </p:blipFill>
        <p:spPr>
          <a:xfrm>
            <a:off x="6711387" y="3036379"/>
            <a:ext cx="5222111" cy="3293089"/>
          </a:xfrm>
          <a:prstGeom prst="rect">
            <a:avLst/>
          </a:prstGeom>
        </p:spPr>
      </p:pic>
    </p:spTree>
    <p:extLst>
      <p:ext uri="{BB962C8B-B14F-4D97-AF65-F5344CB8AC3E}">
        <p14:creationId xmlns:p14="http://schemas.microsoft.com/office/powerpoint/2010/main" val="3100741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4DC4A-D8F7-8240-9995-C684ADC500B7}"/>
              </a:ext>
            </a:extLst>
          </p:cNvPr>
          <p:cNvSpPr>
            <a:spLocks noGrp="1"/>
          </p:cNvSpPr>
          <p:nvPr>
            <p:ph type="title" idx="4294967295"/>
          </p:nvPr>
        </p:nvSpPr>
        <p:spPr>
          <a:xfrm>
            <a:off x="4250020" y="-8281"/>
            <a:ext cx="3694558" cy="580061"/>
          </a:xfrm>
        </p:spPr>
        <p:txBody>
          <a:bodyPr>
            <a:normAutofit/>
          </a:bodyPr>
          <a:lstStyle/>
          <a:p>
            <a:r>
              <a:rPr lang="en-IN">
                <a:latin typeface="Times New Roman" panose="02020603050405020304" pitchFamily="18" charset="0"/>
                <a:cs typeface="Times New Roman" panose="02020603050405020304" pitchFamily="18" charset="0"/>
              </a:rPr>
              <a:t>Application</a:t>
            </a:r>
            <a:endParaRPr lang="en-US">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6659738-3262-0945-837A-368E645846D4}"/>
              </a:ext>
            </a:extLst>
          </p:cNvPr>
          <p:cNvSpPr>
            <a:spLocks noGrp="1"/>
          </p:cNvSpPr>
          <p:nvPr>
            <p:ph idx="4294967295"/>
          </p:nvPr>
        </p:nvSpPr>
        <p:spPr>
          <a:xfrm>
            <a:off x="612098" y="1101544"/>
            <a:ext cx="6780213" cy="5126037"/>
          </a:xfrm>
        </p:spPr>
        <p:txBody>
          <a:bodyPr vert="horz" lIns="91440" tIns="45720" rIns="91440" bIns="45720" rtlCol="0" anchor="t">
            <a:noAutofit/>
          </a:bodyPr>
          <a:lstStyle/>
          <a:p>
            <a:pPr marL="285750" indent="-285750" algn="just">
              <a:buFont typeface="Wingdings" panose="05000000000000000000" pitchFamily="2" charset="2"/>
              <a:buChar char="q"/>
            </a:pPr>
            <a:r>
              <a:rPr lang="en-IN">
                <a:solidFill>
                  <a:schemeClr val="tx2"/>
                </a:solidFill>
                <a:latin typeface="Times New Roman"/>
                <a:cs typeface="Times New Roman"/>
              </a:rPr>
              <a:t>4D printed materials are used in field of defence and protection which can change their shape according to environmental condition change</a:t>
            </a:r>
          </a:p>
          <a:p>
            <a:pPr marL="285750" indent="-285750" algn="just">
              <a:buFont typeface="Wingdings" panose="05000000000000000000" pitchFamily="2" charset="2"/>
              <a:buChar char="q"/>
            </a:pPr>
            <a:r>
              <a:rPr lang="en-IN">
                <a:solidFill>
                  <a:schemeClr val="tx2"/>
                </a:solidFill>
                <a:latin typeface="Times New Roman"/>
                <a:cs typeface="Times New Roman"/>
              </a:rPr>
              <a:t>Aerospace industry</a:t>
            </a:r>
          </a:p>
          <a:p>
            <a:pPr marL="285750" indent="-285750" algn="just">
              <a:buFont typeface="Wingdings" panose="05000000000000000000" pitchFamily="2" charset="2"/>
              <a:buChar char="q"/>
            </a:pPr>
            <a:r>
              <a:rPr lang="en-IN">
                <a:solidFill>
                  <a:schemeClr val="tx2"/>
                </a:solidFill>
                <a:latin typeface="Times New Roman"/>
                <a:cs typeface="Times New Roman"/>
              </a:rPr>
              <a:t>Automobile sector (Composites leaf spring)</a:t>
            </a:r>
          </a:p>
          <a:p>
            <a:pPr marL="285750" indent="-285750" algn="just">
              <a:buFont typeface="Wingdings" panose="05000000000000000000" pitchFamily="2" charset="2"/>
              <a:buChar char="q"/>
            </a:pPr>
            <a:r>
              <a:rPr lang="en-IN">
                <a:solidFill>
                  <a:schemeClr val="tx2"/>
                </a:solidFill>
                <a:latin typeface="Times New Roman"/>
                <a:cs typeface="Times New Roman"/>
              </a:rPr>
              <a:t>Composites omega stiffeners</a:t>
            </a:r>
          </a:p>
          <a:p>
            <a:pPr marL="285750" indent="-285750" algn="just">
              <a:buFont typeface="Wingdings" panose="05000000000000000000" pitchFamily="2" charset="2"/>
              <a:buChar char="q"/>
            </a:pPr>
            <a:r>
              <a:rPr lang="en-IN">
                <a:solidFill>
                  <a:schemeClr val="tx2"/>
                </a:solidFill>
                <a:latin typeface="Times New Roman"/>
                <a:cs typeface="Times New Roman"/>
              </a:rPr>
              <a:t>Robotics, Sensors &amp; Flexible Electronics </a:t>
            </a:r>
          </a:p>
          <a:p>
            <a:pPr marL="285750" indent="-285750" algn="just">
              <a:buFont typeface="Wingdings" panose="05000000000000000000" pitchFamily="2" charset="2"/>
              <a:buChar char="q"/>
            </a:pPr>
            <a:r>
              <a:rPr lang="en-US">
                <a:solidFill>
                  <a:schemeClr val="tx2"/>
                </a:solidFill>
                <a:latin typeface="Times New Roman"/>
                <a:cs typeface="Times New Roman"/>
              </a:rPr>
              <a:t>Prostheses application in medical field</a:t>
            </a:r>
            <a:endParaRPr lang="en-IN">
              <a:solidFill>
                <a:schemeClr val="tx2"/>
              </a:solidFill>
              <a:latin typeface="Times New Roman"/>
              <a:cs typeface="Times New Roman"/>
            </a:endParaRPr>
          </a:p>
          <a:p>
            <a:pPr marL="285750" indent="-285750" algn="just">
              <a:buFont typeface="Wingdings" panose="05000000000000000000" pitchFamily="2" charset="2"/>
              <a:buChar char="q"/>
            </a:pPr>
            <a:r>
              <a:rPr lang="en-US">
                <a:solidFill>
                  <a:schemeClr val="tx2"/>
                </a:solidFill>
                <a:latin typeface="Times New Roman"/>
                <a:cs typeface="Times New Roman"/>
              </a:rPr>
              <a:t>Space structures like satellites (PEEK)</a:t>
            </a:r>
          </a:p>
          <a:p>
            <a:pPr marL="285750" indent="-285750" algn="just">
              <a:buFont typeface="Wingdings" panose="05000000000000000000" pitchFamily="2" charset="2"/>
              <a:buChar char="q"/>
            </a:pPr>
            <a:r>
              <a:rPr lang="en-US">
                <a:solidFill>
                  <a:schemeClr val="tx2"/>
                </a:solidFill>
                <a:latin typeface="Times New Roman"/>
                <a:ea typeface="Cambria"/>
                <a:cs typeface="Times New Roman"/>
              </a:rPr>
              <a:t>Wind turbine blades &amp; Sport equipment's</a:t>
            </a:r>
          </a:p>
          <a:p>
            <a:pPr marL="285750" indent="-285750" algn="just">
              <a:buFont typeface="Wingdings" panose="05000000000000000000" pitchFamily="2" charset="2"/>
              <a:buChar char="q"/>
            </a:pPr>
            <a:r>
              <a:rPr lang="en-US">
                <a:solidFill>
                  <a:schemeClr val="tx2"/>
                </a:solidFill>
                <a:latin typeface="Times New Roman"/>
                <a:ea typeface="Cambria"/>
                <a:cs typeface="Times New Roman"/>
              </a:rPr>
              <a:t>Architecture &amp; Civil Infrastructure</a:t>
            </a:r>
          </a:p>
          <a:p>
            <a:pPr marL="285750" indent="-285750">
              <a:buFont typeface="Wingdings" panose="05000000000000000000" pitchFamily="2" charset="2"/>
              <a:buChar char="q"/>
            </a:pPr>
            <a:endParaRPr lang="en-IN" sz="1800">
              <a:ea typeface="Cambria"/>
              <a:cs typeface="Times New Roman"/>
            </a:endParaRPr>
          </a:p>
          <a:p>
            <a:pPr marL="285750" indent="-285750">
              <a:buFont typeface="Wingdings" panose="05000000000000000000" pitchFamily="2" charset="2"/>
              <a:buChar char="q"/>
            </a:pPr>
            <a:endParaRPr lang="en-IN" sz="1800">
              <a:ea typeface="Cambria"/>
            </a:endParaRPr>
          </a:p>
          <a:p>
            <a:endParaRPr lang="en-US" sz="1800">
              <a:ea typeface="Cambria"/>
            </a:endParaRPr>
          </a:p>
        </p:txBody>
      </p:sp>
      <p:pic>
        <p:nvPicPr>
          <p:cNvPr id="4" name="Picture 3" descr="Graphical user interface, text, Word&#10;&#10;Description automatically generated">
            <a:extLst>
              <a:ext uri="{FF2B5EF4-FFF2-40B4-BE49-F238E27FC236}">
                <a16:creationId xmlns:a16="http://schemas.microsoft.com/office/drawing/2014/main" id="{95CF590B-6863-DA49-AAA3-477656DDB6F9}"/>
              </a:ext>
            </a:extLst>
          </p:cNvPr>
          <p:cNvPicPr>
            <a:picLocks noChangeAspect="1"/>
          </p:cNvPicPr>
          <p:nvPr/>
        </p:nvPicPr>
        <p:blipFill rotWithShape="1">
          <a:blip r:embed="rId2">
            <a:extLst>
              <a:ext uri="{28A0092B-C50C-407E-A947-70E740481C1C}">
                <a14:useLocalDpi xmlns:a14="http://schemas.microsoft.com/office/drawing/2010/main" val="0"/>
              </a:ext>
            </a:extLst>
          </a:blip>
          <a:srcRect l="35807" t="21362" r="42177" b="54839"/>
          <a:stretch/>
        </p:blipFill>
        <p:spPr>
          <a:xfrm>
            <a:off x="7964889" y="584154"/>
            <a:ext cx="3213371" cy="1823046"/>
          </a:xfrm>
          <a:prstGeom prst="rect">
            <a:avLst/>
          </a:prstGeom>
          <a:ln w="12700">
            <a:solidFill>
              <a:schemeClr val="tx1"/>
            </a:solidFill>
          </a:ln>
        </p:spPr>
      </p:pic>
      <p:pic>
        <p:nvPicPr>
          <p:cNvPr id="5" name="Picture 4" descr="Graphical user interface, text, Word&#10;&#10;Description automatically generated">
            <a:extLst>
              <a:ext uri="{FF2B5EF4-FFF2-40B4-BE49-F238E27FC236}">
                <a16:creationId xmlns:a16="http://schemas.microsoft.com/office/drawing/2014/main" id="{11549BCF-14FF-DE47-A855-137DE52062E5}"/>
              </a:ext>
            </a:extLst>
          </p:cNvPr>
          <p:cNvPicPr>
            <a:picLocks noChangeAspect="1"/>
          </p:cNvPicPr>
          <p:nvPr/>
        </p:nvPicPr>
        <p:blipFill rotWithShape="1">
          <a:blip r:embed="rId2">
            <a:extLst>
              <a:ext uri="{28A0092B-C50C-407E-A947-70E740481C1C}">
                <a14:useLocalDpi xmlns:a14="http://schemas.microsoft.com/office/drawing/2010/main" val="0"/>
              </a:ext>
            </a:extLst>
          </a:blip>
          <a:srcRect l="38790" t="47455" r="46049" b="10681"/>
          <a:stretch/>
        </p:blipFill>
        <p:spPr>
          <a:xfrm>
            <a:off x="7964890" y="4818283"/>
            <a:ext cx="3213370" cy="1829910"/>
          </a:xfrm>
          <a:prstGeom prst="rect">
            <a:avLst/>
          </a:prstGeom>
          <a:ln w="12700">
            <a:solidFill>
              <a:schemeClr val="tx1"/>
            </a:solidFill>
          </a:ln>
        </p:spPr>
      </p:pic>
      <p:pic>
        <p:nvPicPr>
          <p:cNvPr id="7" name="Picture 7" descr="A picture containing indoor, worktable&#10;&#10;Description automatically generated">
            <a:extLst>
              <a:ext uri="{FF2B5EF4-FFF2-40B4-BE49-F238E27FC236}">
                <a16:creationId xmlns:a16="http://schemas.microsoft.com/office/drawing/2014/main" id="{FC34B353-1A5D-417B-B899-5048DE3C470A}"/>
              </a:ext>
            </a:extLst>
          </p:cNvPr>
          <p:cNvPicPr>
            <a:picLocks noChangeAspect="1"/>
          </p:cNvPicPr>
          <p:nvPr/>
        </p:nvPicPr>
        <p:blipFill>
          <a:blip r:embed="rId3"/>
          <a:stretch>
            <a:fillRect/>
          </a:stretch>
        </p:blipFill>
        <p:spPr>
          <a:xfrm>
            <a:off x="7969440" y="2669045"/>
            <a:ext cx="3205396" cy="1828672"/>
          </a:xfrm>
          <a:prstGeom prst="rect">
            <a:avLst/>
          </a:prstGeom>
        </p:spPr>
      </p:pic>
      <p:sp>
        <p:nvSpPr>
          <p:cNvPr id="6" name="Slide Number Placeholder 5">
            <a:extLst>
              <a:ext uri="{FF2B5EF4-FFF2-40B4-BE49-F238E27FC236}">
                <a16:creationId xmlns:a16="http://schemas.microsoft.com/office/drawing/2014/main" id="{59A78003-D3B8-4069-8478-D4C6EE08EE98}"/>
              </a:ext>
            </a:extLst>
          </p:cNvPr>
          <p:cNvSpPr>
            <a:spLocks noGrp="1"/>
          </p:cNvSpPr>
          <p:nvPr>
            <p:ph type="sldNum" sz="quarter" idx="12"/>
          </p:nvPr>
        </p:nvSpPr>
        <p:spPr/>
        <p:txBody>
          <a:bodyPr/>
          <a:lstStyle/>
          <a:p>
            <a:fld id="{E31375A4-56A4-47D6-9801-1991572033F7}" type="slidenum">
              <a:rPr lang="en-US" smtClean="0"/>
              <a:t>16</a:t>
            </a:fld>
            <a:endParaRPr lang="en-US"/>
          </a:p>
        </p:txBody>
      </p:sp>
    </p:spTree>
    <p:extLst>
      <p:ext uri="{BB962C8B-B14F-4D97-AF65-F5344CB8AC3E}">
        <p14:creationId xmlns:p14="http://schemas.microsoft.com/office/powerpoint/2010/main" val="3896978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EC4DF-2A75-6D4F-85AB-AAFB9D3B7A62}"/>
              </a:ext>
            </a:extLst>
          </p:cNvPr>
          <p:cNvSpPr>
            <a:spLocks noGrp="1"/>
          </p:cNvSpPr>
          <p:nvPr>
            <p:ph type="title"/>
          </p:nvPr>
        </p:nvSpPr>
        <p:spPr>
          <a:xfrm>
            <a:off x="8304552" y="-433466"/>
            <a:ext cx="3474720" cy="1462790"/>
          </a:xfrm>
        </p:spPr>
        <p:txBody>
          <a:bodyPr anchor="b">
            <a:normAutofit/>
          </a:bodyPr>
          <a:lstStyle/>
          <a:p>
            <a:r>
              <a:rPr lang="en-US"/>
              <a:t>Future Scope  </a:t>
            </a:r>
          </a:p>
        </p:txBody>
      </p:sp>
      <p:sp>
        <p:nvSpPr>
          <p:cNvPr id="3" name="TextBox 2">
            <a:extLst>
              <a:ext uri="{FF2B5EF4-FFF2-40B4-BE49-F238E27FC236}">
                <a16:creationId xmlns:a16="http://schemas.microsoft.com/office/drawing/2014/main" id="{B23BA10F-ECCA-4F29-A392-A04D977C497C}"/>
              </a:ext>
            </a:extLst>
          </p:cNvPr>
          <p:cNvSpPr txBox="1"/>
          <p:nvPr/>
        </p:nvSpPr>
        <p:spPr>
          <a:xfrm>
            <a:off x="7735395" y="1248850"/>
            <a:ext cx="4243630" cy="529375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r>
              <a:rPr lang="en-US" sz="2000">
                <a:solidFill>
                  <a:schemeClr val="tx2"/>
                </a:solidFill>
                <a:latin typeface="Time new roman"/>
                <a:ea typeface="Cambria"/>
              </a:rPr>
              <a:t>The concept of the pre-programmed intelligent object will appear to have multiple uses in various industries in the future.</a:t>
            </a:r>
            <a:endParaRPr lang="en-US" sz="2000">
              <a:solidFill>
                <a:schemeClr val="tx2"/>
              </a:solidFill>
              <a:latin typeface="Time new roman"/>
            </a:endParaRPr>
          </a:p>
          <a:p>
            <a:pPr marL="285750" indent="-285750" algn="just">
              <a:buFont typeface="Arial"/>
              <a:buChar char="•"/>
            </a:pPr>
            <a:r>
              <a:rPr lang="en-US" sz="2000">
                <a:solidFill>
                  <a:schemeClr val="tx2"/>
                </a:solidFill>
                <a:latin typeface="Time new roman"/>
                <a:ea typeface="Cambria"/>
              </a:rPr>
              <a:t>The aerospace , automotive, healthcare and consumer sector are the final user.</a:t>
            </a:r>
          </a:p>
          <a:p>
            <a:pPr marL="285750" indent="-285750" algn="just">
              <a:buFont typeface="Arial"/>
              <a:buChar char="•"/>
            </a:pPr>
            <a:r>
              <a:rPr lang="en-US" sz="2000">
                <a:solidFill>
                  <a:schemeClr val="tx2"/>
                </a:solidFill>
                <a:latin typeface="Time new roman"/>
                <a:ea typeface="Cambria"/>
              </a:rPr>
              <a:t>Given the interests of manufacturers, this technology will make a faster exponential growth than projected.</a:t>
            </a:r>
          </a:p>
          <a:p>
            <a:pPr marL="285750" indent="-285750" algn="just">
              <a:buFont typeface="Arial"/>
              <a:buChar char="•"/>
            </a:pPr>
            <a:r>
              <a:rPr lang="en-US" sz="2000">
                <a:solidFill>
                  <a:schemeClr val="tx2"/>
                </a:solidFill>
                <a:latin typeface="Time new roman"/>
                <a:ea typeface="Cambria"/>
              </a:rPr>
              <a:t>In the future this technology will provide great ability to support complex items, long-term durable products and intelligent</a:t>
            </a:r>
          </a:p>
          <a:p>
            <a:endParaRPr lang="en-US">
              <a:ea typeface="Cambria"/>
            </a:endParaRPr>
          </a:p>
        </p:txBody>
      </p:sp>
      <p:sp>
        <p:nvSpPr>
          <p:cNvPr id="4" name="TextBox 3">
            <a:extLst>
              <a:ext uri="{FF2B5EF4-FFF2-40B4-BE49-F238E27FC236}">
                <a16:creationId xmlns:a16="http://schemas.microsoft.com/office/drawing/2014/main" id="{FCF722C7-6B21-458E-BC76-A9A55E5F682A}"/>
              </a:ext>
            </a:extLst>
          </p:cNvPr>
          <p:cNvSpPr txBox="1"/>
          <p:nvPr/>
        </p:nvSpPr>
        <p:spPr>
          <a:xfrm>
            <a:off x="4867275" y="334327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ea typeface="Cambria"/>
            </a:endParaRPr>
          </a:p>
        </p:txBody>
      </p:sp>
      <p:pic>
        <p:nvPicPr>
          <p:cNvPr id="5" name="Picture 5" descr="Diagram&#10;&#10;Description automatically generated">
            <a:extLst>
              <a:ext uri="{FF2B5EF4-FFF2-40B4-BE49-F238E27FC236}">
                <a16:creationId xmlns:a16="http://schemas.microsoft.com/office/drawing/2014/main" id="{DA1BD850-71EA-409C-A149-5C39B798C71A}"/>
              </a:ext>
            </a:extLst>
          </p:cNvPr>
          <p:cNvPicPr>
            <a:picLocks noChangeAspect="1"/>
          </p:cNvPicPr>
          <p:nvPr/>
        </p:nvPicPr>
        <p:blipFill>
          <a:blip r:embed="rId2"/>
          <a:stretch>
            <a:fillRect/>
          </a:stretch>
        </p:blipFill>
        <p:spPr>
          <a:xfrm>
            <a:off x="227351" y="270369"/>
            <a:ext cx="7315200" cy="6511005"/>
          </a:xfrm>
          <a:prstGeom prst="rect">
            <a:avLst/>
          </a:prstGeom>
        </p:spPr>
      </p:pic>
      <p:sp>
        <p:nvSpPr>
          <p:cNvPr id="7" name="Slide Number Placeholder 6">
            <a:extLst>
              <a:ext uri="{FF2B5EF4-FFF2-40B4-BE49-F238E27FC236}">
                <a16:creationId xmlns:a16="http://schemas.microsoft.com/office/drawing/2014/main" id="{89A30264-74D0-4ACC-8D19-4D6E0A9391FC}"/>
              </a:ext>
            </a:extLst>
          </p:cNvPr>
          <p:cNvSpPr>
            <a:spLocks noGrp="1"/>
          </p:cNvSpPr>
          <p:nvPr>
            <p:ph type="sldNum" sz="quarter" idx="12"/>
          </p:nvPr>
        </p:nvSpPr>
        <p:spPr/>
        <p:txBody>
          <a:bodyPr/>
          <a:lstStyle/>
          <a:p>
            <a:fld id="{E31375A4-56A4-47D6-9801-1991572033F7}" type="slidenum">
              <a:rPr lang="en-US" smtClean="0"/>
              <a:t>17</a:t>
            </a:fld>
            <a:endParaRPr lang="en-US"/>
          </a:p>
        </p:txBody>
      </p:sp>
    </p:spTree>
    <p:extLst>
      <p:ext uri="{BB962C8B-B14F-4D97-AF65-F5344CB8AC3E}">
        <p14:creationId xmlns:p14="http://schemas.microsoft.com/office/powerpoint/2010/main" val="860912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D347C55D-5EA0-4737-856C-D5F7F4D2C6F7}"/>
              </a:ext>
            </a:extLst>
          </p:cNvPr>
          <p:cNvPicPr>
            <a:picLocks noChangeAspect="1"/>
          </p:cNvPicPr>
          <p:nvPr/>
        </p:nvPicPr>
        <p:blipFill>
          <a:blip r:embed="rId2"/>
          <a:stretch>
            <a:fillRect/>
          </a:stretch>
        </p:blipFill>
        <p:spPr>
          <a:xfrm>
            <a:off x="8033471" y="1358483"/>
            <a:ext cx="3598420" cy="3791262"/>
          </a:xfrm>
          <a:prstGeom prst="rect">
            <a:avLst/>
          </a:prstGeom>
        </p:spPr>
      </p:pic>
      <p:sp>
        <p:nvSpPr>
          <p:cNvPr id="2" name="TextBox 1">
            <a:extLst>
              <a:ext uri="{FF2B5EF4-FFF2-40B4-BE49-F238E27FC236}">
                <a16:creationId xmlns:a16="http://schemas.microsoft.com/office/drawing/2014/main" id="{D9A808C2-ED58-4204-9643-E463F4250142}"/>
              </a:ext>
            </a:extLst>
          </p:cNvPr>
          <p:cNvSpPr txBox="1"/>
          <p:nvPr/>
        </p:nvSpPr>
        <p:spPr>
          <a:xfrm>
            <a:off x="3737" y="1180956"/>
            <a:ext cx="7513254" cy="529375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endParaRPr lang="en-US" sz="2000">
              <a:solidFill>
                <a:schemeClr val="tx2"/>
              </a:solidFill>
              <a:latin typeface="Times New Roman"/>
              <a:ea typeface="+mn-lt"/>
              <a:cs typeface="Times New Roman"/>
            </a:endParaRPr>
          </a:p>
          <a:p>
            <a:pPr marL="285750" indent="-285750" algn="just">
              <a:buFont typeface="Wingdings"/>
              <a:buChar char="Ø"/>
            </a:pPr>
            <a:r>
              <a:rPr lang="en-US" sz="2000">
                <a:solidFill>
                  <a:schemeClr val="tx2"/>
                </a:solidFill>
                <a:latin typeface="Times New Roman"/>
                <a:ea typeface="+mn-lt"/>
                <a:cs typeface="Times New Roman"/>
              </a:rPr>
              <a:t>Anisotropic properties of composites can be used to make engineering structures.</a:t>
            </a:r>
          </a:p>
          <a:p>
            <a:pPr algn="just"/>
            <a:endParaRPr lang="en-US" sz="2000">
              <a:solidFill>
                <a:schemeClr val="tx2"/>
              </a:solidFill>
              <a:latin typeface="Times New Roman"/>
              <a:ea typeface="+mn-lt"/>
              <a:cs typeface="Times New Roman"/>
            </a:endParaRPr>
          </a:p>
          <a:p>
            <a:pPr marL="285750" indent="-285750" algn="just">
              <a:buFont typeface="Wingdings"/>
              <a:buChar char="Ø"/>
            </a:pPr>
            <a:r>
              <a:rPr lang="en-US" sz="2000">
                <a:solidFill>
                  <a:schemeClr val="tx2"/>
                </a:solidFill>
                <a:latin typeface="Times New Roman"/>
                <a:ea typeface="+mn-lt"/>
                <a:cs typeface="Times New Roman"/>
              </a:rPr>
              <a:t>The curvature of the composite part mainly be contingent on the asymmetric nature of laminate.</a:t>
            </a:r>
            <a:endParaRPr lang="en-US">
              <a:solidFill>
                <a:schemeClr val="tx2"/>
              </a:solidFill>
              <a:ea typeface="Cambria"/>
            </a:endParaRPr>
          </a:p>
          <a:p>
            <a:pPr marL="285750" indent="-285750" algn="just">
              <a:buFont typeface="Wingdings"/>
              <a:buChar char="Ø"/>
            </a:pPr>
            <a:endParaRPr lang="en-US" sz="2000">
              <a:solidFill>
                <a:schemeClr val="tx2"/>
              </a:solidFill>
              <a:latin typeface="Times New Roman" panose="02020603050405020304" pitchFamily="18" charset="0"/>
              <a:ea typeface="Cambria"/>
              <a:cs typeface="Times New Roman" panose="02020603050405020304" pitchFamily="18" charset="0"/>
            </a:endParaRPr>
          </a:p>
          <a:p>
            <a:pPr marL="285750" indent="-285750" algn="just">
              <a:buFont typeface="Wingdings"/>
              <a:buChar char="Ø"/>
            </a:pPr>
            <a:r>
              <a:rPr lang="en-US" sz="2000">
                <a:solidFill>
                  <a:schemeClr val="tx2"/>
                </a:solidFill>
                <a:latin typeface="Times New Roman"/>
                <a:ea typeface="+mn-lt"/>
                <a:cs typeface="Times New Roman"/>
              </a:rPr>
              <a:t>No need of any complex mold for manufacturing</a:t>
            </a:r>
          </a:p>
          <a:p>
            <a:pPr marL="285750" indent="-285750" algn="just">
              <a:buFont typeface="Wingdings"/>
              <a:buChar char="Ø"/>
            </a:pPr>
            <a:endParaRPr lang="en-US" sz="2000">
              <a:solidFill>
                <a:schemeClr val="tx2"/>
              </a:solidFill>
              <a:latin typeface="Times New Roman" panose="02020603050405020304" pitchFamily="18" charset="0"/>
              <a:ea typeface="+mn-lt"/>
              <a:cs typeface="Times New Roman" panose="02020603050405020304" pitchFamily="18" charset="0"/>
            </a:endParaRPr>
          </a:p>
          <a:p>
            <a:pPr marL="285750" indent="-285750" algn="just">
              <a:buFont typeface="Wingdings"/>
              <a:buChar char="Ø"/>
            </a:pPr>
            <a:r>
              <a:rPr lang="en-US" sz="2000">
                <a:solidFill>
                  <a:schemeClr val="tx2"/>
                </a:solidFill>
                <a:latin typeface="Times New Roman"/>
                <a:ea typeface="+mn-lt"/>
                <a:cs typeface="Times New Roman"/>
              </a:rPr>
              <a:t>The principle of 4D printing can be use successively to manufacture the composite parts with applicable strength and stiffness.</a:t>
            </a:r>
          </a:p>
          <a:p>
            <a:pPr marL="285750" indent="-285750" algn="just">
              <a:buFont typeface="Wingdings"/>
              <a:buChar char="Ø"/>
            </a:pPr>
            <a:endParaRPr lang="en-US" sz="2000">
              <a:solidFill>
                <a:schemeClr val="tx2"/>
              </a:solidFill>
              <a:latin typeface="Times New Roman" panose="02020603050405020304" pitchFamily="18" charset="0"/>
              <a:ea typeface="Cambria"/>
              <a:cs typeface="Times New Roman" panose="02020603050405020304" pitchFamily="18" charset="0"/>
            </a:endParaRPr>
          </a:p>
          <a:p>
            <a:pPr marL="285750" indent="-285750" algn="just">
              <a:buFont typeface="Wingdings"/>
              <a:buChar char="Ø"/>
            </a:pPr>
            <a:r>
              <a:rPr lang="en-US" sz="2000">
                <a:solidFill>
                  <a:schemeClr val="tx2"/>
                </a:solidFill>
                <a:latin typeface="Times New Roman"/>
                <a:ea typeface="+mn-lt"/>
                <a:cs typeface="Times New Roman"/>
              </a:rPr>
              <a:t>Upon curing and cooling it to the room temperature, curved laminate has been obtained.</a:t>
            </a:r>
            <a:endParaRPr lang="en-US" sz="2000">
              <a:solidFill>
                <a:schemeClr val="tx2"/>
              </a:solidFill>
              <a:latin typeface="Times New Roman"/>
              <a:ea typeface="Cambria"/>
              <a:cs typeface="Times New Roman"/>
            </a:endParaRPr>
          </a:p>
          <a:p>
            <a:pPr marL="285750" indent="-285750" algn="just">
              <a:buFont typeface="Wingdings"/>
              <a:buChar char="Ø"/>
            </a:pPr>
            <a:endParaRPr lang="en-US" sz="2000">
              <a:latin typeface="Times New Roman"/>
              <a:ea typeface="Cambria"/>
              <a:cs typeface="Times New Roman"/>
            </a:endParaRPr>
          </a:p>
          <a:p>
            <a:pPr marL="285750" indent="-285750" algn="just">
              <a:buFont typeface="Wingdings"/>
              <a:buChar char="Ø"/>
            </a:pPr>
            <a:endParaRPr lang="en-US" sz="2000">
              <a:latin typeface="Times New Roman"/>
              <a:ea typeface="Cambria"/>
              <a:cs typeface="Times New Roman"/>
            </a:endParaRPr>
          </a:p>
          <a:p>
            <a:pPr marL="285750" indent="-285750">
              <a:buFont typeface="Wingdings"/>
              <a:buChar char="Ø"/>
            </a:pPr>
            <a:endParaRPr lang="en-US">
              <a:ea typeface="Cambria"/>
            </a:endParaRPr>
          </a:p>
        </p:txBody>
      </p:sp>
      <p:sp>
        <p:nvSpPr>
          <p:cNvPr id="3" name="TextBox 2">
            <a:extLst>
              <a:ext uri="{FF2B5EF4-FFF2-40B4-BE49-F238E27FC236}">
                <a16:creationId xmlns:a16="http://schemas.microsoft.com/office/drawing/2014/main" id="{D1205A20-F973-4C71-A5F9-D06972F1E43D}"/>
              </a:ext>
            </a:extLst>
          </p:cNvPr>
          <p:cNvSpPr txBox="1"/>
          <p:nvPr/>
        </p:nvSpPr>
        <p:spPr>
          <a:xfrm>
            <a:off x="4738776" y="0"/>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cap="all">
                <a:solidFill>
                  <a:srgbClr val="A85229"/>
                </a:solidFill>
                <a:latin typeface="Times New Roman" panose="02020603050405020304" pitchFamily="18" charset="0"/>
                <a:cs typeface="Times New Roman" panose="02020603050405020304" pitchFamily="18" charset="0"/>
              </a:rPr>
              <a:t>conclusion</a:t>
            </a:r>
            <a:endParaRPr lang="en-US" sz="280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61297425-A3C7-4C80-80F3-AAD5C23907B4}"/>
              </a:ext>
            </a:extLst>
          </p:cNvPr>
          <p:cNvSpPr>
            <a:spLocks noGrp="1"/>
          </p:cNvSpPr>
          <p:nvPr>
            <p:ph type="sldNum" sz="quarter" idx="12"/>
          </p:nvPr>
        </p:nvSpPr>
        <p:spPr/>
        <p:txBody>
          <a:bodyPr/>
          <a:lstStyle/>
          <a:p>
            <a:fld id="{E31375A4-56A4-47D6-9801-1991572033F7}" type="slidenum">
              <a:rPr lang="en-US" smtClean="0"/>
              <a:t>18</a:t>
            </a:fld>
            <a:endParaRPr lang="en-US"/>
          </a:p>
        </p:txBody>
      </p:sp>
    </p:spTree>
    <p:extLst>
      <p:ext uri="{BB962C8B-B14F-4D97-AF65-F5344CB8AC3E}">
        <p14:creationId xmlns:p14="http://schemas.microsoft.com/office/powerpoint/2010/main" val="1027690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A808C2-ED58-4204-9643-E463F4250142}"/>
              </a:ext>
            </a:extLst>
          </p:cNvPr>
          <p:cNvSpPr txBox="1"/>
          <p:nvPr/>
        </p:nvSpPr>
        <p:spPr>
          <a:xfrm>
            <a:off x="153639" y="843677"/>
            <a:ext cx="11073417" cy="480131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gn="just">
              <a:buFont typeface="Wingdings"/>
              <a:buChar char="Ø"/>
            </a:pPr>
            <a:r>
              <a:rPr lang="en-US" sz="2400">
                <a:solidFill>
                  <a:schemeClr val="tx2"/>
                </a:solidFill>
                <a:latin typeface="Time new roman"/>
                <a:ea typeface="+mn-lt"/>
                <a:cs typeface="+mn-lt"/>
              </a:rPr>
              <a:t>Suong V. </a:t>
            </a:r>
            <a:r>
              <a:rPr lang="en-US" sz="2400" err="1">
                <a:solidFill>
                  <a:schemeClr val="tx2"/>
                </a:solidFill>
                <a:latin typeface="Time new roman"/>
                <a:ea typeface="+mn-lt"/>
                <a:cs typeface="+mn-lt"/>
              </a:rPr>
              <a:t>Hoa</a:t>
            </a:r>
            <a:r>
              <a:rPr lang="en-US" sz="2400">
                <a:solidFill>
                  <a:schemeClr val="tx2"/>
                </a:solidFill>
                <a:latin typeface="Time new roman"/>
                <a:ea typeface="+mn-lt"/>
                <a:cs typeface="+mn-lt"/>
              </a:rPr>
              <a:t>, Principles of the manufacturing of the composite materials, </a:t>
            </a:r>
            <a:r>
              <a:rPr lang="en-US" sz="2400" err="1">
                <a:solidFill>
                  <a:schemeClr val="tx2"/>
                </a:solidFill>
                <a:latin typeface="Time new roman"/>
                <a:ea typeface="+mn-lt"/>
                <a:cs typeface="+mn-lt"/>
              </a:rPr>
              <a:t>DEStech</a:t>
            </a:r>
            <a:r>
              <a:rPr lang="en-US" sz="2400">
                <a:solidFill>
                  <a:schemeClr val="tx2"/>
                </a:solidFill>
                <a:latin typeface="Time new roman"/>
                <a:ea typeface="+mn-lt"/>
                <a:cs typeface="+mn-lt"/>
              </a:rPr>
              <a:t> Publications, Inc, 2018</a:t>
            </a:r>
            <a:endParaRPr lang="en-US">
              <a:solidFill>
                <a:schemeClr val="tx2"/>
              </a:solidFill>
              <a:latin typeface="Time new roman"/>
              <a:ea typeface="Cambria"/>
            </a:endParaRPr>
          </a:p>
          <a:p>
            <a:pPr marL="342900" indent="-342900" algn="just">
              <a:buFont typeface="Wingdings"/>
              <a:buChar char="Ø"/>
            </a:pPr>
            <a:r>
              <a:rPr lang="en-US" sz="2400">
                <a:solidFill>
                  <a:schemeClr val="tx2"/>
                </a:solidFill>
                <a:latin typeface="Time new roman"/>
                <a:ea typeface="+mn-lt"/>
                <a:cs typeface="+mn-lt"/>
              </a:rPr>
              <a:t>Suong V. </a:t>
            </a:r>
            <a:r>
              <a:rPr lang="en-US" sz="2400" err="1">
                <a:solidFill>
                  <a:schemeClr val="tx2"/>
                </a:solidFill>
                <a:latin typeface="Time new roman"/>
                <a:ea typeface="+mn-lt"/>
                <a:cs typeface="+mn-lt"/>
              </a:rPr>
              <a:t>Hoa</a:t>
            </a:r>
            <a:r>
              <a:rPr lang="en-US" sz="2400">
                <a:solidFill>
                  <a:schemeClr val="tx2"/>
                </a:solidFill>
                <a:latin typeface="Time new roman"/>
                <a:ea typeface="+mn-lt"/>
                <a:cs typeface="+mn-lt"/>
              </a:rPr>
              <a:t>,</a:t>
            </a:r>
            <a:r>
              <a:rPr lang="en-US" sz="2400" b="1">
                <a:solidFill>
                  <a:schemeClr val="tx2"/>
                </a:solidFill>
                <a:latin typeface="Time new roman"/>
                <a:ea typeface="+mn-lt"/>
                <a:cs typeface="+mn-lt"/>
              </a:rPr>
              <a:t> </a:t>
            </a:r>
            <a:r>
              <a:rPr lang="en-US" sz="2400">
                <a:solidFill>
                  <a:schemeClr val="tx2"/>
                </a:solidFill>
                <a:latin typeface="Time new roman"/>
                <a:ea typeface="+mn-lt"/>
                <a:cs typeface="+mn-lt"/>
              </a:rPr>
              <a:t>Factors affecting the properties of composites made by 4D printing (</a:t>
            </a:r>
            <a:r>
              <a:rPr lang="en-US" sz="2400" err="1">
                <a:solidFill>
                  <a:schemeClr val="tx2"/>
                </a:solidFill>
                <a:latin typeface="Time new roman"/>
                <a:ea typeface="+mn-lt"/>
                <a:cs typeface="+mn-lt"/>
              </a:rPr>
              <a:t>moldless</a:t>
            </a:r>
            <a:r>
              <a:rPr lang="en-US" sz="2400">
                <a:solidFill>
                  <a:schemeClr val="tx2"/>
                </a:solidFill>
                <a:latin typeface="Time new roman"/>
                <a:ea typeface="+mn-lt"/>
                <a:cs typeface="+mn-lt"/>
              </a:rPr>
              <a:t> composites manufacturing) 101-109</a:t>
            </a:r>
            <a:endParaRPr lang="en-US">
              <a:solidFill>
                <a:schemeClr val="tx2"/>
              </a:solidFill>
              <a:latin typeface="Time new roman"/>
              <a:ea typeface="Cambria"/>
            </a:endParaRPr>
          </a:p>
          <a:p>
            <a:pPr marL="342900" indent="-342900" algn="just">
              <a:buFont typeface="Wingdings"/>
              <a:buChar char="Ø"/>
            </a:pPr>
            <a:r>
              <a:rPr lang="en-US" sz="2400">
                <a:solidFill>
                  <a:schemeClr val="tx2"/>
                </a:solidFill>
                <a:latin typeface="Time new roman"/>
                <a:ea typeface="+mn-lt"/>
                <a:cs typeface="+mn-lt"/>
              </a:rPr>
              <a:t>Suong V. </a:t>
            </a:r>
            <a:r>
              <a:rPr lang="en-US" sz="2400" err="1">
                <a:solidFill>
                  <a:schemeClr val="tx2"/>
                </a:solidFill>
                <a:latin typeface="Time new roman"/>
                <a:ea typeface="+mn-lt"/>
                <a:cs typeface="+mn-lt"/>
              </a:rPr>
              <a:t>Hoa</a:t>
            </a:r>
            <a:r>
              <a:rPr lang="en-US" sz="2400">
                <a:solidFill>
                  <a:schemeClr val="tx2"/>
                </a:solidFill>
                <a:latin typeface="Time new roman"/>
                <a:ea typeface="+mn-lt"/>
                <a:cs typeface="+mn-lt"/>
              </a:rPr>
              <a:t>, Development of composite springs using 4D printing methods</a:t>
            </a:r>
            <a:endParaRPr lang="en-US">
              <a:solidFill>
                <a:schemeClr val="tx2"/>
              </a:solidFill>
              <a:latin typeface="Time new roman"/>
              <a:ea typeface="Cambria"/>
            </a:endParaRPr>
          </a:p>
          <a:p>
            <a:pPr marL="342900" indent="-342900" algn="just">
              <a:buFont typeface="Wingdings"/>
              <a:buChar char="Ø"/>
            </a:pPr>
            <a:r>
              <a:rPr lang="en-US" sz="2400">
                <a:solidFill>
                  <a:schemeClr val="tx2"/>
                </a:solidFill>
                <a:latin typeface="Time new roman"/>
                <a:ea typeface="+mn-lt"/>
                <a:cs typeface="+mn-lt"/>
              </a:rPr>
              <a:t>Suong Van </a:t>
            </a:r>
            <a:r>
              <a:rPr lang="en-US" sz="2400" err="1">
                <a:solidFill>
                  <a:schemeClr val="tx2"/>
                </a:solidFill>
                <a:latin typeface="Time new roman"/>
                <a:ea typeface="+mn-lt"/>
                <a:cs typeface="+mn-lt"/>
              </a:rPr>
              <a:t>Hoa</a:t>
            </a:r>
            <a:r>
              <a:rPr lang="en-US" sz="2400">
                <a:solidFill>
                  <a:schemeClr val="tx2"/>
                </a:solidFill>
                <a:latin typeface="Time new roman"/>
                <a:ea typeface="+mn-lt"/>
                <a:cs typeface="+mn-lt"/>
              </a:rPr>
              <a:t> (2017) Factors affecting the properties of composites made by 4D printing (</a:t>
            </a:r>
            <a:r>
              <a:rPr lang="en-US" sz="2400" err="1">
                <a:solidFill>
                  <a:schemeClr val="tx2"/>
                </a:solidFill>
                <a:latin typeface="Time new roman"/>
                <a:ea typeface="+mn-lt"/>
                <a:cs typeface="+mn-lt"/>
              </a:rPr>
              <a:t>moldless</a:t>
            </a:r>
            <a:r>
              <a:rPr lang="en-US" sz="2400">
                <a:solidFill>
                  <a:schemeClr val="tx2"/>
                </a:solidFill>
                <a:latin typeface="Time new roman"/>
                <a:ea typeface="+mn-lt"/>
                <a:cs typeface="+mn-lt"/>
              </a:rPr>
              <a:t> composites manufacturing), Advanced Manufacturing: Polymer &amp; Composites Science, 3:3, 101-109, DOI: 10.1080/20550340.2017.1355519</a:t>
            </a:r>
          </a:p>
          <a:p>
            <a:pPr marL="342900" indent="-342900" algn="just">
              <a:buFont typeface="Wingdings"/>
              <a:buChar char="Ø"/>
            </a:pPr>
            <a:r>
              <a:rPr lang="en-US" sz="2400">
                <a:solidFill>
                  <a:schemeClr val="tx2"/>
                </a:solidFill>
                <a:latin typeface="Time new roman"/>
                <a:ea typeface="+mn-lt"/>
                <a:cs typeface="+mn-lt"/>
              </a:rPr>
              <a:t>https://www.4dpmmconference.com/speaker/4d-printing-of-composites/ </a:t>
            </a:r>
          </a:p>
          <a:p>
            <a:pPr marL="342900" indent="-342900" algn="just">
              <a:buFont typeface="Wingdings"/>
              <a:buChar char="Ø"/>
            </a:pPr>
            <a:r>
              <a:rPr lang="en-US" sz="2400">
                <a:solidFill>
                  <a:schemeClr val="tx2"/>
                </a:solidFill>
                <a:latin typeface="Time new roman"/>
                <a:ea typeface="+mn-lt"/>
                <a:cs typeface="+mn-lt"/>
              </a:rPr>
              <a:t>https://3dprintingindustry.com/news/concordia-4d-printing-makes-moldless-composites-faster-cheaper-131469/</a:t>
            </a:r>
          </a:p>
          <a:p>
            <a:pPr marL="285750" indent="-285750" algn="just">
              <a:buFont typeface="Wingdings"/>
              <a:buChar char="Ø"/>
            </a:pPr>
            <a:r>
              <a:rPr lang="en-US" sz="2400">
                <a:solidFill>
                  <a:schemeClr val="tx2"/>
                </a:solidFill>
                <a:latin typeface="Time new roman"/>
                <a:ea typeface="+mn-lt"/>
                <a:cs typeface="+mn-lt"/>
              </a:rPr>
              <a:t>https://www.youtube.com/watch?v=JQPHCqaBzCw</a:t>
            </a:r>
            <a:endParaRPr lang="en-US" sz="2400">
              <a:solidFill>
                <a:schemeClr val="tx2"/>
              </a:solidFill>
              <a:latin typeface="Time new roman"/>
              <a:ea typeface="Cambria"/>
            </a:endParaRPr>
          </a:p>
          <a:p>
            <a:pPr marL="285750" indent="-285750">
              <a:buFont typeface="Wingdings"/>
              <a:buChar char="Ø"/>
            </a:pPr>
            <a:endParaRPr lang="en-US">
              <a:ea typeface="Cambria"/>
            </a:endParaRPr>
          </a:p>
        </p:txBody>
      </p:sp>
      <p:sp>
        <p:nvSpPr>
          <p:cNvPr id="3" name="TextBox 2">
            <a:extLst>
              <a:ext uri="{FF2B5EF4-FFF2-40B4-BE49-F238E27FC236}">
                <a16:creationId xmlns:a16="http://schemas.microsoft.com/office/drawing/2014/main" id="{D1205A20-F973-4C71-A5F9-D06972F1E43D}"/>
              </a:ext>
            </a:extLst>
          </p:cNvPr>
          <p:cNvSpPr txBox="1"/>
          <p:nvPr/>
        </p:nvSpPr>
        <p:spPr>
          <a:xfrm>
            <a:off x="4738776" y="0"/>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cap="all">
                <a:solidFill>
                  <a:srgbClr val="A85229"/>
                </a:solidFill>
                <a:latin typeface="Times New Roman"/>
                <a:cs typeface="Times New Roman"/>
              </a:rPr>
              <a:t>References</a:t>
            </a:r>
            <a:endParaRPr lang="en-US" sz="280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38F89120-529A-4101-BE5C-23AC01E04F14}"/>
              </a:ext>
            </a:extLst>
          </p:cNvPr>
          <p:cNvSpPr>
            <a:spLocks noGrp="1"/>
          </p:cNvSpPr>
          <p:nvPr>
            <p:ph type="sldNum" sz="quarter" idx="12"/>
          </p:nvPr>
        </p:nvSpPr>
        <p:spPr/>
        <p:txBody>
          <a:bodyPr/>
          <a:lstStyle/>
          <a:p>
            <a:fld id="{E31375A4-56A4-47D6-9801-1991572033F7}" type="slidenum">
              <a:rPr lang="en-US" smtClean="0"/>
              <a:t>19</a:t>
            </a:fld>
            <a:endParaRPr lang="en-US"/>
          </a:p>
        </p:txBody>
      </p:sp>
    </p:spTree>
    <p:extLst>
      <p:ext uri="{BB962C8B-B14F-4D97-AF65-F5344CB8AC3E}">
        <p14:creationId xmlns:p14="http://schemas.microsoft.com/office/powerpoint/2010/main" val="1262239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A429C-EE07-8842-A92C-976D8E593D16}"/>
              </a:ext>
            </a:extLst>
          </p:cNvPr>
          <p:cNvSpPr>
            <a:spLocks noGrp="1"/>
          </p:cNvSpPr>
          <p:nvPr>
            <p:ph type="title"/>
          </p:nvPr>
        </p:nvSpPr>
        <p:spPr>
          <a:xfrm>
            <a:off x="1295399" y="0"/>
            <a:ext cx="9601200" cy="1143000"/>
          </a:xfrm>
        </p:spPr>
        <p:txBody>
          <a:bodyPr/>
          <a:lstStyle/>
          <a:p>
            <a:pPr algn="ctr"/>
            <a:r>
              <a:rPr lang="en-US" dirty="0">
                <a:latin typeface="Time new roman"/>
              </a:rPr>
              <a:t>Scope of project</a:t>
            </a:r>
            <a:r>
              <a:rPr lang="en-US" dirty="0"/>
              <a:t>	</a:t>
            </a:r>
          </a:p>
        </p:txBody>
      </p:sp>
      <p:sp>
        <p:nvSpPr>
          <p:cNvPr id="3" name="Content Placeholder 2">
            <a:extLst>
              <a:ext uri="{FF2B5EF4-FFF2-40B4-BE49-F238E27FC236}">
                <a16:creationId xmlns:a16="http://schemas.microsoft.com/office/drawing/2014/main" id="{21A35DEA-31DB-D247-8CE2-BCC4CCF31031}"/>
              </a:ext>
            </a:extLst>
          </p:cNvPr>
          <p:cNvSpPr>
            <a:spLocks noGrp="1"/>
          </p:cNvSpPr>
          <p:nvPr>
            <p:ph sz="half" idx="1"/>
          </p:nvPr>
        </p:nvSpPr>
        <p:spPr>
          <a:xfrm>
            <a:off x="1295399" y="1143000"/>
            <a:ext cx="8975734" cy="1921830"/>
          </a:xfrm>
        </p:spPr>
        <p:txBody>
          <a:bodyPr vert="horz" lIns="91440" tIns="45720" rIns="91440" bIns="45720" rtlCol="0" anchor="t">
            <a:normAutofit/>
          </a:bodyPr>
          <a:lstStyle/>
          <a:p>
            <a:pPr>
              <a:buFont typeface="Wingdings" panose="05000000000000000000" pitchFamily="2" charset="2"/>
              <a:buChar char="Ø"/>
            </a:pPr>
            <a:r>
              <a:rPr lang="en-US" dirty="0">
                <a:solidFill>
                  <a:schemeClr val="tx2"/>
                </a:solidFill>
                <a:latin typeface="Time new roman"/>
              </a:rPr>
              <a:t>To manufacture letter "S" from Carbon Fiber Reinforced Polymer (CFRP) pre-pegs.</a:t>
            </a:r>
            <a:endParaRPr lang="en-US" dirty="0">
              <a:solidFill>
                <a:schemeClr val="tx2"/>
              </a:solidFill>
              <a:latin typeface="Time new roman"/>
              <a:ea typeface="Cambria"/>
            </a:endParaRPr>
          </a:p>
          <a:p>
            <a:pPr>
              <a:buFont typeface="Wingdings" panose="05000000000000000000" pitchFamily="2" charset="2"/>
              <a:buChar char="Ø"/>
            </a:pPr>
            <a:r>
              <a:rPr lang="en-US" dirty="0">
                <a:solidFill>
                  <a:schemeClr val="tx2"/>
                </a:solidFill>
                <a:latin typeface="Time new roman"/>
              </a:rPr>
              <a:t>To manufacture letter "S" without using complex mold.</a:t>
            </a:r>
          </a:p>
          <a:p>
            <a:pPr>
              <a:buFont typeface="Wingdings" panose="05000000000000000000" pitchFamily="2" charset="2"/>
              <a:buChar char="Ø"/>
            </a:pPr>
            <a:r>
              <a:rPr lang="en-US" dirty="0">
                <a:solidFill>
                  <a:schemeClr val="tx2"/>
                </a:solidFill>
                <a:latin typeface="Time new roman"/>
              </a:rPr>
              <a:t>There’s neither any condition provided for any kind of load which needs to be bear by the structure nor any specific part dimension.</a:t>
            </a:r>
          </a:p>
          <a:p>
            <a:pPr>
              <a:buFont typeface="Wingdings" panose="05000000000000000000" pitchFamily="2" charset="2"/>
              <a:buChar char="Ø"/>
            </a:pPr>
            <a:endParaRPr lang="en-US" dirty="0">
              <a:latin typeface="Time new roman"/>
              <a:ea typeface="Cambria"/>
            </a:endParaRPr>
          </a:p>
          <a:p>
            <a:pPr marL="45720" indent="0">
              <a:buNone/>
            </a:pPr>
            <a:endParaRPr lang="en-US" dirty="0">
              <a:latin typeface="Time new roman"/>
              <a:ea typeface="Cambria"/>
            </a:endParaRPr>
          </a:p>
        </p:txBody>
      </p:sp>
      <p:sp>
        <p:nvSpPr>
          <p:cNvPr id="4" name="Slide Number Placeholder 3">
            <a:extLst>
              <a:ext uri="{FF2B5EF4-FFF2-40B4-BE49-F238E27FC236}">
                <a16:creationId xmlns:a16="http://schemas.microsoft.com/office/drawing/2014/main" id="{45E82508-C9E8-45D3-B507-3B1F13285F7A}"/>
              </a:ext>
            </a:extLst>
          </p:cNvPr>
          <p:cNvSpPr>
            <a:spLocks noGrp="1"/>
          </p:cNvSpPr>
          <p:nvPr>
            <p:ph type="sldNum" sz="quarter" idx="12"/>
          </p:nvPr>
        </p:nvSpPr>
        <p:spPr/>
        <p:txBody>
          <a:bodyPr/>
          <a:lstStyle/>
          <a:p>
            <a:fld id="{E31375A4-56A4-47D6-9801-1991572033F7}" type="slidenum">
              <a:rPr lang="en-US" smtClean="0"/>
              <a:t>2</a:t>
            </a:fld>
            <a:endParaRPr lang="en-US"/>
          </a:p>
        </p:txBody>
      </p:sp>
    </p:spTree>
    <p:extLst>
      <p:ext uri="{BB962C8B-B14F-4D97-AF65-F5344CB8AC3E}">
        <p14:creationId xmlns:p14="http://schemas.microsoft.com/office/powerpoint/2010/main" val="1832654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4C487-CD6F-BB42-B7B4-509A7679A819}"/>
              </a:ext>
            </a:extLst>
          </p:cNvPr>
          <p:cNvSpPr>
            <a:spLocks noGrp="1"/>
          </p:cNvSpPr>
          <p:nvPr>
            <p:ph type="title"/>
          </p:nvPr>
        </p:nvSpPr>
        <p:spPr>
          <a:xfrm>
            <a:off x="210530" y="391146"/>
            <a:ext cx="11758448" cy="1965435"/>
          </a:xfrm>
        </p:spPr>
        <p:txBody>
          <a:bodyPr>
            <a:normAutofit/>
          </a:bodyPr>
          <a:lstStyle/>
          <a:p>
            <a:pPr algn="ctr">
              <a:lnSpc>
                <a:spcPct val="100000"/>
              </a:lnSpc>
            </a:pPr>
            <a:r>
              <a:rPr lang="en-US">
                <a:latin typeface="Times New Roman"/>
                <a:cs typeface="Times New Roman"/>
              </a:rPr>
              <a:t>Thanks for your time and attention </a:t>
            </a:r>
            <a:br>
              <a:rPr lang="en-US">
                <a:latin typeface="Times New Roman" panose="02020603050405020304" pitchFamily="18" charset="0"/>
                <a:cs typeface="Times New Roman" panose="02020603050405020304" pitchFamily="18" charset="0"/>
              </a:rPr>
            </a:br>
            <a:br>
              <a:rPr lang="en-US">
                <a:latin typeface="Times New Roman" panose="02020603050405020304" pitchFamily="18" charset="0"/>
                <a:cs typeface="Times New Roman" panose="02020603050405020304" pitchFamily="18" charset="0"/>
              </a:rPr>
            </a:br>
            <a:r>
              <a:rPr lang="en-US">
                <a:effectLst>
                  <a:outerShdw blurRad="38100" dist="25400" dir="18900000" algn="bl" rotWithShape="0">
                    <a:prstClr val="white">
                      <a:alpha val="80000"/>
                    </a:prstClr>
                  </a:outerShdw>
                </a:effectLst>
                <a:latin typeface="Times New Roman"/>
                <a:cs typeface="Times New Roman"/>
              </a:rPr>
              <a:t>we are open to questions</a:t>
            </a:r>
            <a:endParaRPr lang="en-US">
              <a:latin typeface="Times New Roman" panose="02020603050405020304" pitchFamily="18" charset="0"/>
              <a:cs typeface="Times New Roman" panose="02020603050405020304" pitchFamily="18" charset="0"/>
            </a:endParaRPr>
          </a:p>
        </p:txBody>
      </p:sp>
      <p:pic>
        <p:nvPicPr>
          <p:cNvPr id="3" name="Picture 3" descr="Text&#10;&#10;Description automatically generated">
            <a:extLst>
              <a:ext uri="{FF2B5EF4-FFF2-40B4-BE49-F238E27FC236}">
                <a16:creationId xmlns:a16="http://schemas.microsoft.com/office/drawing/2014/main" id="{E8A982D7-D192-4A2F-9E42-893A28528099}"/>
              </a:ext>
            </a:extLst>
          </p:cNvPr>
          <p:cNvPicPr>
            <a:picLocks noChangeAspect="1"/>
          </p:cNvPicPr>
          <p:nvPr/>
        </p:nvPicPr>
        <p:blipFill>
          <a:blip r:embed="rId2"/>
          <a:stretch>
            <a:fillRect/>
          </a:stretch>
        </p:blipFill>
        <p:spPr>
          <a:xfrm>
            <a:off x="3512695" y="2932086"/>
            <a:ext cx="5154118" cy="2892581"/>
          </a:xfrm>
          <a:prstGeom prst="rect">
            <a:avLst/>
          </a:prstGeom>
        </p:spPr>
      </p:pic>
      <p:sp>
        <p:nvSpPr>
          <p:cNvPr id="4" name="TextBox 3">
            <a:extLst>
              <a:ext uri="{FF2B5EF4-FFF2-40B4-BE49-F238E27FC236}">
                <a16:creationId xmlns:a16="http://schemas.microsoft.com/office/drawing/2014/main" id="{2C4272F3-990C-4E36-A9A7-054073D6E32E}"/>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sp>
        <p:nvSpPr>
          <p:cNvPr id="5" name="Slide Number Placeholder 4">
            <a:extLst>
              <a:ext uri="{FF2B5EF4-FFF2-40B4-BE49-F238E27FC236}">
                <a16:creationId xmlns:a16="http://schemas.microsoft.com/office/drawing/2014/main" id="{16FDFD11-CC51-45EF-89C1-AA5D133F1048}"/>
              </a:ext>
            </a:extLst>
          </p:cNvPr>
          <p:cNvSpPr>
            <a:spLocks noGrp="1"/>
          </p:cNvSpPr>
          <p:nvPr>
            <p:ph type="sldNum" sz="quarter" idx="12"/>
          </p:nvPr>
        </p:nvSpPr>
        <p:spPr/>
        <p:txBody>
          <a:bodyPr/>
          <a:lstStyle/>
          <a:p>
            <a:fld id="{E31375A4-56A4-47D6-9801-1991572033F7}" type="slidenum">
              <a:rPr lang="en-US" dirty="0" smtClean="0"/>
              <a:t>20</a:t>
            </a:fld>
            <a:endParaRPr lang="en-US"/>
          </a:p>
        </p:txBody>
      </p:sp>
    </p:spTree>
    <p:extLst>
      <p:ext uri="{BB962C8B-B14F-4D97-AF65-F5344CB8AC3E}">
        <p14:creationId xmlns:p14="http://schemas.microsoft.com/office/powerpoint/2010/main" val="4171819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9E62D6E6-EE41-4BBC-8359-B0961C1A99E7}"/>
              </a:ext>
            </a:extLst>
          </p:cNvPr>
          <p:cNvSpPr>
            <a:spLocks noGrp="1"/>
          </p:cNvSpPr>
          <p:nvPr>
            <p:ph type="title" idx="4294967295"/>
          </p:nvPr>
        </p:nvSpPr>
        <p:spPr>
          <a:xfrm>
            <a:off x="1986197" y="-580816"/>
            <a:ext cx="8464550" cy="1155491"/>
          </a:xfrm>
        </p:spPr>
        <p:txBody>
          <a:bodyPr/>
          <a:lstStyle/>
          <a:p>
            <a:pPr algn="ctr"/>
            <a:r>
              <a:rPr lang="en-IN" dirty="0">
                <a:latin typeface="Times New Roman"/>
                <a:cs typeface="Times New Roman"/>
              </a:rPr>
              <a:t>Introduction</a:t>
            </a:r>
            <a:endParaRPr lang="en-US" dirty="0">
              <a:effectLst>
                <a:outerShdw blurRad="38100" dist="25400" dir="18900000" algn="bl" rotWithShape="0">
                  <a:prstClr val="white">
                    <a:alpha val="80000"/>
                  </a:prstClr>
                </a:outerShdw>
              </a:effectLst>
              <a:latin typeface="Times New Roman"/>
              <a:ea typeface="Cambria"/>
              <a:cs typeface="Times New Roman"/>
            </a:endParaRPr>
          </a:p>
        </p:txBody>
      </p:sp>
      <p:sp>
        <p:nvSpPr>
          <p:cNvPr id="3" name="Content Placeholder 2">
            <a:extLst>
              <a:ext uri="{FF2B5EF4-FFF2-40B4-BE49-F238E27FC236}">
                <a16:creationId xmlns:a16="http://schemas.microsoft.com/office/drawing/2014/main" id="{C4EF4E54-69ED-F04F-9DBE-5B14A1A3B725}"/>
              </a:ext>
            </a:extLst>
          </p:cNvPr>
          <p:cNvSpPr>
            <a:spLocks noGrp="1"/>
          </p:cNvSpPr>
          <p:nvPr>
            <p:ph sz="half" idx="4294967295"/>
          </p:nvPr>
        </p:nvSpPr>
        <p:spPr>
          <a:xfrm>
            <a:off x="0" y="1371112"/>
            <a:ext cx="6806133" cy="4548187"/>
          </a:xfrm>
        </p:spPr>
        <p:txBody>
          <a:bodyPr vert="horz" lIns="91440" tIns="45720" rIns="91440" bIns="45720" rtlCol="0" anchor="t">
            <a:noAutofit/>
          </a:bodyPr>
          <a:lstStyle/>
          <a:p>
            <a:pPr marL="285750" indent="-285750" algn="just">
              <a:buFont typeface="Wingdings" panose="05000000000000000000" pitchFamily="2" charset="2"/>
              <a:buChar char="Ø"/>
            </a:pPr>
            <a:r>
              <a:rPr lang="en-US" dirty="0">
                <a:solidFill>
                  <a:schemeClr val="tx2"/>
                </a:solidFill>
                <a:latin typeface="Times New Roman"/>
                <a:cs typeface="Times New Roman"/>
              </a:rPr>
              <a:t>The technique used to make complex shapes without the use of a mold.</a:t>
            </a:r>
            <a:endParaRPr lang="en-US" dirty="0">
              <a:solidFill>
                <a:schemeClr val="tx2"/>
              </a:solidFill>
              <a:latin typeface="Times New Roman"/>
              <a:ea typeface="Cambria"/>
              <a:cs typeface="Times New Roman"/>
            </a:endParaRPr>
          </a:p>
          <a:p>
            <a:pPr marL="285750" indent="-285750" algn="just">
              <a:buFont typeface="Wingdings" panose="05000000000000000000" pitchFamily="2" charset="2"/>
              <a:buChar char="Ø"/>
            </a:pPr>
            <a:r>
              <a:rPr lang="en-US" dirty="0">
                <a:solidFill>
                  <a:schemeClr val="tx2"/>
                </a:solidFill>
                <a:latin typeface="Times New Roman"/>
                <a:cs typeface="Times New Roman"/>
              </a:rPr>
              <a:t>It is process that combines 3D printing with the application of some activating agent in order to change the shape of the manufactured part after the process. </a:t>
            </a:r>
            <a:endParaRPr lang="en-US" dirty="0">
              <a:solidFill>
                <a:schemeClr val="tx2"/>
              </a:solidFill>
              <a:latin typeface="Times New Roman"/>
              <a:ea typeface="Cambria"/>
              <a:cs typeface="Times New Roman"/>
            </a:endParaRPr>
          </a:p>
          <a:p>
            <a:pPr marL="285750" indent="-285750" algn="just">
              <a:buFont typeface="Wingdings" panose="05000000000000000000" pitchFamily="2" charset="2"/>
              <a:buChar char="Ø"/>
            </a:pPr>
            <a:r>
              <a:rPr lang="en-US" dirty="0">
                <a:solidFill>
                  <a:schemeClr val="tx2"/>
                </a:solidFill>
                <a:latin typeface="Times New Roman"/>
                <a:cs typeface="Times New Roman"/>
              </a:rPr>
              <a:t>Complex forms can be formed from flat surfaces, but the shape of final component (degree of cure) depends upon the type of manufacturing process and material used, orientation of fiber and hand lay-up sequence.</a:t>
            </a:r>
            <a:endParaRPr lang="en-US" dirty="0">
              <a:solidFill>
                <a:schemeClr val="tx2"/>
              </a:solidFill>
              <a:latin typeface="Times New Roman"/>
              <a:ea typeface="Cambria"/>
              <a:cs typeface="Times New Roman"/>
            </a:endParaRPr>
          </a:p>
          <a:p>
            <a:pPr marL="285750" indent="-285750" algn="just">
              <a:buFont typeface="Wingdings" panose="05000000000000000000" pitchFamily="2" charset="2"/>
              <a:buChar char="Ø"/>
            </a:pPr>
            <a:r>
              <a:rPr lang="en-US" dirty="0">
                <a:solidFill>
                  <a:schemeClr val="tx2"/>
                </a:solidFill>
                <a:latin typeface="Times New Roman"/>
                <a:cs typeface="Times New Roman"/>
              </a:rPr>
              <a:t>4-D printing is a technique similar to 3-D printing where the successive layer of deposited material gets deformed with time. </a:t>
            </a:r>
          </a:p>
          <a:p>
            <a:pPr marL="285750" indent="-285750" algn="just">
              <a:buFont typeface="Wingdings" panose="05000000000000000000" pitchFamily="2" charset="2"/>
              <a:buChar char="Ø"/>
            </a:pPr>
            <a:r>
              <a:rPr lang="en-US" dirty="0">
                <a:solidFill>
                  <a:schemeClr val="tx2"/>
                </a:solidFill>
                <a:latin typeface="Times New Roman"/>
                <a:cs typeface="Times New Roman"/>
              </a:rPr>
              <a:t>This characteristic can be exploited to create curved-geometry items without the usage of a complicated mold. Thus, it is also called as “</a:t>
            </a:r>
            <a:r>
              <a:rPr lang="en-US" b="1" dirty="0">
                <a:solidFill>
                  <a:schemeClr val="tx2"/>
                </a:solidFill>
                <a:latin typeface="Times New Roman"/>
                <a:cs typeface="Times New Roman"/>
              </a:rPr>
              <a:t>Mold-less composites manufacturing</a:t>
            </a:r>
            <a:r>
              <a:rPr lang="en-US" dirty="0">
                <a:solidFill>
                  <a:schemeClr val="tx2"/>
                </a:solidFill>
                <a:latin typeface="Times New Roman"/>
                <a:cs typeface="Times New Roman"/>
              </a:rPr>
              <a:t>".</a:t>
            </a:r>
            <a:endParaRPr lang="en-US" dirty="0">
              <a:solidFill>
                <a:schemeClr val="tx2"/>
              </a:solidFill>
              <a:latin typeface="Times New Roman"/>
              <a:ea typeface="Cambria"/>
              <a:cs typeface="Times New Roman"/>
            </a:endParaRPr>
          </a:p>
          <a:p>
            <a:pPr marL="285750" indent="-285750" algn="just">
              <a:buFont typeface="Wingdings" panose="05000000000000000000" pitchFamily="2" charset="2"/>
              <a:buChar char="Ø"/>
            </a:pPr>
            <a:endParaRPr lang="en-US" dirty="0">
              <a:solidFill>
                <a:schemeClr val="tx2"/>
              </a:solidFill>
              <a:latin typeface="Times New Roman"/>
              <a:cs typeface="Times New Roman"/>
            </a:endParaRPr>
          </a:p>
          <a:p>
            <a:endParaRPr lang="en-US" sz="1400" dirty="0">
              <a:latin typeface="Times New Roman"/>
              <a:ea typeface="Cambria"/>
              <a:cs typeface="Times New Roman"/>
            </a:endParaRPr>
          </a:p>
        </p:txBody>
      </p:sp>
      <p:sp>
        <p:nvSpPr>
          <p:cNvPr id="4" name="TextBox 3">
            <a:extLst>
              <a:ext uri="{FF2B5EF4-FFF2-40B4-BE49-F238E27FC236}">
                <a16:creationId xmlns:a16="http://schemas.microsoft.com/office/drawing/2014/main" id="{45C46419-3818-414A-B536-D83B73ACE77A}"/>
              </a:ext>
            </a:extLst>
          </p:cNvPr>
          <p:cNvSpPr txBox="1"/>
          <p:nvPr/>
        </p:nvSpPr>
        <p:spPr>
          <a:xfrm>
            <a:off x="0" y="574675"/>
            <a:ext cx="8339527"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Times New Roman"/>
                <a:cs typeface="Times New Roman"/>
              </a:rPr>
              <a:t>4D Printing of Composites (4DPC) ?</a:t>
            </a:r>
            <a:endParaRPr lang="en-US" sz="2800" b="1" u="sng" dirty="0">
              <a:solidFill>
                <a:schemeClr val="tx2"/>
              </a:solidFill>
              <a:latin typeface="Times New Roman"/>
              <a:ea typeface="Cambria"/>
              <a:cs typeface="Times New Roman"/>
            </a:endParaRPr>
          </a:p>
        </p:txBody>
      </p:sp>
      <p:sp>
        <p:nvSpPr>
          <p:cNvPr id="2" name="TextBox 1">
            <a:extLst>
              <a:ext uri="{FF2B5EF4-FFF2-40B4-BE49-F238E27FC236}">
                <a16:creationId xmlns:a16="http://schemas.microsoft.com/office/drawing/2014/main" id="{528B288D-E3E8-4DB8-BE5D-858F3E1B1015}"/>
              </a:ext>
            </a:extLst>
          </p:cNvPr>
          <p:cNvSpPr txBox="1"/>
          <p:nvPr/>
        </p:nvSpPr>
        <p:spPr>
          <a:xfrm>
            <a:off x="7422629" y="4836827"/>
            <a:ext cx="4417101"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Ø"/>
            </a:pPr>
            <a:r>
              <a:rPr lang="en-US" sz="2000" dirty="0">
                <a:solidFill>
                  <a:schemeClr val="tx2"/>
                </a:solidFill>
                <a:latin typeface="Times New Roman"/>
                <a:cs typeface="Times New Roman"/>
              </a:rPr>
              <a:t>This technique utilizes light weight, high strength, high stiffness composite materials that have been used to make light weight components</a:t>
            </a:r>
            <a:endParaRPr lang="en-US" sz="2000" dirty="0">
              <a:solidFill>
                <a:schemeClr val="tx2"/>
              </a:solidFill>
              <a:ea typeface="Cambria"/>
            </a:endParaRPr>
          </a:p>
        </p:txBody>
      </p:sp>
      <p:pic>
        <p:nvPicPr>
          <p:cNvPr id="6" name="Picture 6">
            <a:extLst>
              <a:ext uri="{FF2B5EF4-FFF2-40B4-BE49-F238E27FC236}">
                <a16:creationId xmlns:a16="http://schemas.microsoft.com/office/drawing/2014/main" id="{CDC0B457-ED2D-499D-B5B0-06A18CA8D18F}"/>
              </a:ext>
            </a:extLst>
          </p:cNvPr>
          <p:cNvPicPr>
            <a:picLocks noChangeAspect="1"/>
          </p:cNvPicPr>
          <p:nvPr/>
        </p:nvPicPr>
        <p:blipFill>
          <a:blip r:embed="rId2"/>
          <a:stretch>
            <a:fillRect/>
          </a:stretch>
        </p:blipFill>
        <p:spPr>
          <a:xfrm>
            <a:off x="7482626" y="1371112"/>
            <a:ext cx="4417453" cy="2860085"/>
          </a:xfrm>
          <a:prstGeom prst="rect">
            <a:avLst/>
          </a:prstGeom>
        </p:spPr>
      </p:pic>
      <p:sp>
        <p:nvSpPr>
          <p:cNvPr id="5" name="Slide Number Placeholder 4">
            <a:extLst>
              <a:ext uri="{FF2B5EF4-FFF2-40B4-BE49-F238E27FC236}">
                <a16:creationId xmlns:a16="http://schemas.microsoft.com/office/drawing/2014/main" id="{1199FEA7-7F6D-483F-95FA-549CC6AF2745}"/>
              </a:ext>
            </a:extLst>
          </p:cNvPr>
          <p:cNvSpPr>
            <a:spLocks noGrp="1"/>
          </p:cNvSpPr>
          <p:nvPr>
            <p:ph type="sldNum" sz="quarter" idx="12"/>
          </p:nvPr>
        </p:nvSpPr>
        <p:spPr/>
        <p:txBody>
          <a:bodyPr/>
          <a:lstStyle/>
          <a:p>
            <a:fld id="{E31375A4-56A4-47D6-9801-1991572033F7}" type="slidenum">
              <a:rPr lang="en-US" smtClean="0"/>
              <a:t>3</a:t>
            </a:fld>
            <a:endParaRPr lang="en-US"/>
          </a:p>
        </p:txBody>
      </p:sp>
    </p:spTree>
    <p:extLst>
      <p:ext uri="{BB962C8B-B14F-4D97-AF65-F5344CB8AC3E}">
        <p14:creationId xmlns:p14="http://schemas.microsoft.com/office/powerpoint/2010/main" val="892677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5C46419-3818-414A-B536-D83B73ACE77A}"/>
              </a:ext>
            </a:extLst>
          </p:cNvPr>
          <p:cNvSpPr txBox="1"/>
          <p:nvPr/>
        </p:nvSpPr>
        <p:spPr>
          <a:xfrm>
            <a:off x="132880" y="769964"/>
            <a:ext cx="1022578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Time new roman"/>
              </a:rPr>
              <a:t>Difference between </a:t>
            </a:r>
            <a:r>
              <a:rPr lang="en-US" sz="2400" b="1" dirty="0">
                <a:latin typeface="Time new roman"/>
                <a:ea typeface="+mn-lt"/>
                <a:cs typeface="+mn-lt"/>
              </a:rPr>
              <a:t>4DPC and Regular 4D printing ?</a:t>
            </a:r>
            <a:endParaRPr lang="en-US" sz="2800" b="1" u="sng" dirty="0">
              <a:latin typeface="Time new roman"/>
              <a:ea typeface="Cambria"/>
            </a:endParaRPr>
          </a:p>
        </p:txBody>
      </p:sp>
      <p:sp>
        <p:nvSpPr>
          <p:cNvPr id="9" name="Content Placeholder 2">
            <a:extLst>
              <a:ext uri="{FF2B5EF4-FFF2-40B4-BE49-F238E27FC236}">
                <a16:creationId xmlns:a16="http://schemas.microsoft.com/office/drawing/2014/main" id="{7AC781DB-733D-4DEB-A654-F6EBC02BB557}"/>
              </a:ext>
            </a:extLst>
          </p:cNvPr>
          <p:cNvSpPr txBox="1">
            <a:spLocks/>
          </p:cNvSpPr>
          <p:nvPr/>
        </p:nvSpPr>
        <p:spPr>
          <a:xfrm>
            <a:off x="0" y="1372754"/>
            <a:ext cx="6457071" cy="4548553"/>
          </a:xfrm>
          <a:prstGeom prst="rect">
            <a:avLst/>
          </a:prstGeom>
        </p:spPr>
        <p:txBody>
          <a:bodyPr vert="horz" lIns="91440" tIns="45720" rIns="91440" bIns="45720" rtlCol="0" anchor="t">
            <a:normAutofit/>
          </a:bodyPr>
          <a:lst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8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8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8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800" kern="1200">
                <a:solidFill>
                  <a:schemeClr val="tx1"/>
                </a:solidFill>
                <a:latin typeface="+mn-lt"/>
                <a:ea typeface="+mn-ea"/>
                <a:cs typeface="+mn-cs"/>
              </a:defRPr>
            </a:lvl9pPr>
          </a:lstStyle>
          <a:p>
            <a:pPr marL="285750" indent="-285750" algn="just">
              <a:buFont typeface="Wingdings" panose="05000000000000000000" pitchFamily="2" charset="2"/>
              <a:buChar char="Ø"/>
            </a:pPr>
            <a:endParaRPr lang="en-US" sz="2200">
              <a:latin typeface="Time new roman"/>
            </a:endParaRPr>
          </a:p>
          <a:p>
            <a:endParaRPr lang="en-US" sz="1400">
              <a:ea typeface="Cambria"/>
            </a:endParaRPr>
          </a:p>
        </p:txBody>
      </p:sp>
      <p:sp>
        <p:nvSpPr>
          <p:cNvPr id="13" name="Content Placeholder 2">
            <a:extLst>
              <a:ext uri="{FF2B5EF4-FFF2-40B4-BE49-F238E27FC236}">
                <a16:creationId xmlns:a16="http://schemas.microsoft.com/office/drawing/2014/main" id="{BDCC9F29-427D-40E0-A8A8-AADDE30EE23F}"/>
              </a:ext>
            </a:extLst>
          </p:cNvPr>
          <p:cNvSpPr txBox="1">
            <a:spLocks/>
          </p:cNvSpPr>
          <p:nvPr/>
        </p:nvSpPr>
        <p:spPr>
          <a:xfrm>
            <a:off x="39974" y="1375253"/>
            <a:ext cx="12028414" cy="2762226"/>
          </a:xfrm>
          <a:prstGeom prst="rect">
            <a:avLst/>
          </a:prstGeom>
        </p:spPr>
        <p:txBody>
          <a:bodyPr vert="horz" lIns="91440" tIns="45720" rIns="91440" bIns="45720" rtlCol="0" anchor="t">
            <a:normAutofit/>
          </a:bodyPr>
          <a:lst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8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8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8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800" kern="1200">
                <a:solidFill>
                  <a:schemeClr val="tx1"/>
                </a:solidFill>
                <a:latin typeface="+mn-lt"/>
                <a:ea typeface="+mn-ea"/>
                <a:cs typeface="+mn-cs"/>
              </a:defRPr>
            </a:lvl9pPr>
          </a:lstStyle>
          <a:p>
            <a:pPr marL="285750" indent="-285750" algn="just">
              <a:buFont typeface="Wingdings" panose="05000000000000000000" pitchFamily="2" charset="2"/>
              <a:buChar char="Ø"/>
            </a:pPr>
            <a:r>
              <a:rPr lang="en-US">
                <a:solidFill>
                  <a:schemeClr val="tx2"/>
                </a:solidFill>
                <a:latin typeface="Time new romon"/>
                <a:ea typeface="+mn-lt"/>
                <a:cs typeface="+mn-lt"/>
              </a:rPr>
              <a:t>In regular 4D printing, the material used are usually soft polymeric materials, which have low stiffness (about 10GPa) and strength (about 10 MPa)</a:t>
            </a:r>
            <a:endParaRPr lang="en-US">
              <a:solidFill>
                <a:schemeClr val="tx2"/>
              </a:solidFill>
              <a:latin typeface="Time new romon"/>
            </a:endParaRPr>
          </a:p>
          <a:p>
            <a:pPr marL="285750" indent="-285750" algn="just">
              <a:buFont typeface="Wingdings" panose="05000000000000000000" pitchFamily="2" charset="2"/>
              <a:buChar char="Ø"/>
            </a:pPr>
            <a:r>
              <a:rPr lang="en-US">
                <a:solidFill>
                  <a:schemeClr val="tx2"/>
                </a:solidFill>
                <a:latin typeface="Time new romon"/>
                <a:ea typeface="+mn-lt"/>
                <a:cs typeface="+mn-lt"/>
              </a:rPr>
              <a:t>The materials (carbon/epoxy)used in 4DPC have high stiffness (about 100 </a:t>
            </a:r>
            <a:r>
              <a:rPr lang="en-US" err="1">
                <a:solidFill>
                  <a:schemeClr val="tx2"/>
                </a:solidFill>
                <a:latin typeface="Time new romon"/>
                <a:ea typeface="+mn-lt"/>
                <a:cs typeface="+mn-lt"/>
              </a:rPr>
              <a:t>GPa</a:t>
            </a:r>
            <a:r>
              <a:rPr lang="en-US">
                <a:solidFill>
                  <a:schemeClr val="tx2"/>
                </a:solidFill>
                <a:latin typeface="Time new romon"/>
                <a:ea typeface="+mn-lt"/>
                <a:cs typeface="+mn-lt"/>
              </a:rPr>
              <a:t>) and strength (about 100 MPa)</a:t>
            </a:r>
          </a:p>
          <a:p>
            <a:pPr marL="285750" indent="-285750" algn="just">
              <a:buFont typeface="Wingdings" panose="05000000000000000000" pitchFamily="2" charset="2"/>
              <a:buChar char="Ø"/>
            </a:pPr>
            <a:r>
              <a:rPr lang="en-US">
                <a:solidFill>
                  <a:schemeClr val="tx2"/>
                </a:solidFill>
                <a:latin typeface="Time new romon"/>
                <a:ea typeface="+mn-lt"/>
                <a:cs typeface="+mn-lt"/>
              </a:rPr>
              <a:t>The principle of operation for 4DPC depends on the anisotropy of the laminate (which is made up of many layers with different fiber orientations). </a:t>
            </a:r>
          </a:p>
          <a:p>
            <a:endParaRPr lang="en-US" sz="1400">
              <a:ea typeface="Cambria"/>
            </a:endParaRPr>
          </a:p>
        </p:txBody>
      </p:sp>
      <p:sp>
        <p:nvSpPr>
          <p:cNvPr id="16" name="TextBox 15">
            <a:extLst>
              <a:ext uri="{FF2B5EF4-FFF2-40B4-BE49-F238E27FC236}">
                <a16:creationId xmlns:a16="http://schemas.microsoft.com/office/drawing/2014/main" id="{96FB8021-70BB-4BD4-B36E-55AB16A59166}"/>
              </a:ext>
            </a:extLst>
          </p:cNvPr>
          <p:cNvSpPr txBox="1"/>
          <p:nvPr/>
        </p:nvSpPr>
        <p:spPr>
          <a:xfrm>
            <a:off x="464694" y="4349645"/>
            <a:ext cx="6990413"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u="sng">
                <a:solidFill>
                  <a:schemeClr val="tx2"/>
                </a:solidFill>
                <a:latin typeface="Time new roman"/>
              </a:rPr>
              <a:t>Automated Fiber Placement :-</a:t>
            </a:r>
            <a:r>
              <a:rPr lang="en-US" sz="2400" u="sng">
                <a:solidFill>
                  <a:schemeClr val="tx2"/>
                </a:solidFill>
                <a:latin typeface="Time new roman"/>
              </a:rPr>
              <a:t> </a:t>
            </a:r>
            <a:endParaRPr lang="en-US" u="sng">
              <a:solidFill>
                <a:schemeClr val="tx2"/>
              </a:solidFill>
              <a:ea typeface="Cambria"/>
            </a:endParaRPr>
          </a:p>
          <a:p>
            <a:endParaRPr lang="en-US" sz="2400">
              <a:latin typeface="Time new roman"/>
            </a:endParaRPr>
          </a:p>
          <a:p>
            <a:pPr marL="342900" indent="-342900">
              <a:buFont typeface="Wingdings"/>
              <a:buChar char="q"/>
            </a:pPr>
            <a:r>
              <a:rPr lang="en-US" sz="2400" u="sng">
                <a:solidFill>
                  <a:schemeClr val="tx2"/>
                </a:solidFill>
                <a:latin typeface="Time new roman"/>
              </a:rPr>
              <a:t>Used to deposit layers additively to produce stack of composites layers.</a:t>
            </a:r>
            <a:endParaRPr lang="en-US" u="sng">
              <a:solidFill>
                <a:schemeClr val="tx2"/>
              </a:solidFill>
              <a:ea typeface="Cambria"/>
            </a:endParaRPr>
          </a:p>
        </p:txBody>
      </p:sp>
      <p:pic>
        <p:nvPicPr>
          <p:cNvPr id="2" name="Picture 2" descr="A picture containing indoor, automaton, miller&#10;&#10;Description automatically generated">
            <a:extLst>
              <a:ext uri="{FF2B5EF4-FFF2-40B4-BE49-F238E27FC236}">
                <a16:creationId xmlns:a16="http://schemas.microsoft.com/office/drawing/2014/main" id="{69FE9411-5806-4F4D-A92B-9D9EF5EF6E88}"/>
              </a:ext>
            </a:extLst>
          </p:cNvPr>
          <p:cNvPicPr>
            <a:picLocks noChangeAspect="1"/>
          </p:cNvPicPr>
          <p:nvPr/>
        </p:nvPicPr>
        <p:blipFill rotWithShape="1">
          <a:blip r:embed="rId2"/>
          <a:srcRect l="6607" t="2811" r="7808" b="3158"/>
          <a:stretch/>
        </p:blipFill>
        <p:spPr>
          <a:xfrm>
            <a:off x="7849709" y="3997430"/>
            <a:ext cx="4095087" cy="2580201"/>
          </a:xfrm>
          <a:prstGeom prst="rect">
            <a:avLst/>
          </a:prstGeom>
        </p:spPr>
      </p:pic>
      <p:sp>
        <p:nvSpPr>
          <p:cNvPr id="5" name="Slide Number Placeholder 4">
            <a:extLst>
              <a:ext uri="{FF2B5EF4-FFF2-40B4-BE49-F238E27FC236}">
                <a16:creationId xmlns:a16="http://schemas.microsoft.com/office/drawing/2014/main" id="{6196A797-7F17-42C9-80D7-A459F5A5EAD3}"/>
              </a:ext>
            </a:extLst>
          </p:cNvPr>
          <p:cNvSpPr>
            <a:spLocks noGrp="1"/>
          </p:cNvSpPr>
          <p:nvPr>
            <p:ph type="sldNum" sz="quarter" idx="12"/>
          </p:nvPr>
        </p:nvSpPr>
        <p:spPr/>
        <p:txBody>
          <a:bodyPr/>
          <a:lstStyle/>
          <a:p>
            <a:fld id="{E31375A4-56A4-47D6-9801-1991572033F7}" type="slidenum">
              <a:rPr lang="en-US" smtClean="0"/>
              <a:t>4</a:t>
            </a:fld>
            <a:endParaRPr lang="en-US"/>
          </a:p>
        </p:txBody>
      </p:sp>
    </p:spTree>
    <p:extLst>
      <p:ext uri="{BB962C8B-B14F-4D97-AF65-F5344CB8AC3E}">
        <p14:creationId xmlns:p14="http://schemas.microsoft.com/office/powerpoint/2010/main" val="2918898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5C46419-3818-414A-B536-D83B73ACE77A}"/>
              </a:ext>
            </a:extLst>
          </p:cNvPr>
          <p:cNvSpPr txBox="1"/>
          <p:nvPr/>
        </p:nvSpPr>
        <p:spPr>
          <a:xfrm>
            <a:off x="0" y="484197"/>
            <a:ext cx="368008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Wingdings"/>
              <a:buChar char="v"/>
            </a:pPr>
            <a:r>
              <a:rPr lang="en-US" sz="2400" b="1" u="sng" dirty="0">
                <a:latin typeface="Time new roman"/>
              </a:rPr>
              <a:t>Pre-peg </a:t>
            </a:r>
            <a:endParaRPr lang="en-US" sz="3600" b="1" u="sng" dirty="0">
              <a:latin typeface="Time new roman"/>
            </a:endParaRPr>
          </a:p>
        </p:txBody>
      </p:sp>
      <p:pic>
        <p:nvPicPr>
          <p:cNvPr id="9" name="Picture 10" descr="A picture containing indoor&#10;&#10;Description automatically generated">
            <a:extLst>
              <a:ext uri="{FF2B5EF4-FFF2-40B4-BE49-F238E27FC236}">
                <a16:creationId xmlns:a16="http://schemas.microsoft.com/office/drawing/2014/main" id="{4F2E7A20-6293-49E7-938E-69E948BAF839}"/>
              </a:ext>
            </a:extLst>
          </p:cNvPr>
          <p:cNvPicPr>
            <a:picLocks noChangeAspect="1"/>
          </p:cNvPicPr>
          <p:nvPr/>
        </p:nvPicPr>
        <p:blipFill>
          <a:blip r:embed="rId2"/>
          <a:stretch>
            <a:fillRect/>
          </a:stretch>
        </p:blipFill>
        <p:spPr>
          <a:xfrm>
            <a:off x="7370267" y="1257383"/>
            <a:ext cx="4517036" cy="3588716"/>
          </a:xfrm>
          <a:prstGeom prst="rect">
            <a:avLst/>
          </a:prstGeom>
        </p:spPr>
      </p:pic>
      <p:sp>
        <p:nvSpPr>
          <p:cNvPr id="11" name="TextBox 10">
            <a:extLst>
              <a:ext uri="{FF2B5EF4-FFF2-40B4-BE49-F238E27FC236}">
                <a16:creationId xmlns:a16="http://schemas.microsoft.com/office/drawing/2014/main" id="{729EDECD-54FF-4298-9C4D-4964AEB2776D}"/>
              </a:ext>
            </a:extLst>
          </p:cNvPr>
          <p:cNvSpPr txBox="1"/>
          <p:nvPr/>
        </p:nvSpPr>
        <p:spPr>
          <a:xfrm>
            <a:off x="0" y="1143923"/>
            <a:ext cx="6337534"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lgn="just">
              <a:buFont typeface="Wingdings"/>
              <a:buChar char="Ø"/>
            </a:pPr>
            <a:r>
              <a:rPr lang="en-US" sz="2400" dirty="0">
                <a:solidFill>
                  <a:srgbClr val="202124"/>
                </a:solidFill>
                <a:latin typeface="Time new roman"/>
                <a:cs typeface="arial"/>
              </a:rPr>
              <a:t>A fibrous material pre-impregnated with a particular synthetic resin, used in making reinforced plastics.</a:t>
            </a:r>
            <a:endParaRPr lang="en-US" sz="2400" dirty="0">
              <a:latin typeface="Time new roman"/>
            </a:endParaRPr>
          </a:p>
        </p:txBody>
      </p:sp>
      <p:sp>
        <p:nvSpPr>
          <p:cNvPr id="12" name="TextBox 11">
            <a:extLst>
              <a:ext uri="{FF2B5EF4-FFF2-40B4-BE49-F238E27FC236}">
                <a16:creationId xmlns:a16="http://schemas.microsoft.com/office/drawing/2014/main" id="{6BFA6A40-A299-40EE-AFD2-D5293B114947}"/>
              </a:ext>
            </a:extLst>
          </p:cNvPr>
          <p:cNvSpPr txBox="1"/>
          <p:nvPr/>
        </p:nvSpPr>
        <p:spPr>
          <a:xfrm>
            <a:off x="1095" y="3429000"/>
            <a:ext cx="7369172"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u="sng" dirty="0">
                <a:latin typeface="Time new roman"/>
              </a:rPr>
              <a:t>Properties of Carbon Fiber </a:t>
            </a:r>
            <a:r>
              <a:rPr lang="en-US" sz="2400" b="1" u="sng" dirty="0" err="1">
                <a:latin typeface="Time new roman"/>
              </a:rPr>
              <a:t>Reinfroced</a:t>
            </a:r>
            <a:r>
              <a:rPr lang="en-US" sz="2400" b="1" u="sng" dirty="0">
                <a:latin typeface="Time new roman"/>
              </a:rPr>
              <a:t> Polymers (CFRP)</a:t>
            </a:r>
          </a:p>
        </p:txBody>
      </p:sp>
      <p:sp>
        <p:nvSpPr>
          <p:cNvPr id="7" name="TextBox 6">
            <a:extLst>
              <a:ext uri="{FF2B5EF4-FFF2-40B4-BE49-F238E27FC236}">
                <a16:creationId xmlns:a16="http://schemas.microsoft.com/office/drawing/2014/main" id="{7EAD6860-E3E0-4877-BF12-F59322571386}"/>
              </a:ext>
            </a:extLst>
          </p:cNvPr>
          <p:cNvSpPr txBox="1"/>
          <p:nvPr/>
        </p:nvSpPr>
        <p:spPr>
          <a:xfrm>
            <a:off x="0" y="4355164"/>
            <a:ext cx="6337534"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gn="just">
              <a:buFont typeface="Wingdings"/>
              <a:buChar char="q"/>
            </a:pPr>
            <a:r>
              <a:rPr lang="en-US" sz="2400" dirty="0">
                <a:solidFill>
                  <a:srgbClr val="202124"/>
                </a:solidFill>
                <a:latin typeface="Time new roman"/>
                <a:cs typeface="arial"/>
              </a:rPr>
              <a:t>Light Weight</a:t>
            </a:r>
          </a:p>
          <a:p>
            <a:pPr marL="342900" indent="-342900" algn="just">
              <a:buFont typeface="Wingdings"/>
              <a:buChar char="q"/>
            </a:pPr>
            <a:r>
              <a:rPr lang="en-US" sz="2400" dirty="0">
                <a:solidFill>
                  <a:srgbClr val="202124"/>
                </a:solidFill>
                <a:latin typeface="Time new roman"/>
                <a:cs typeface="arial"/>
              </a:rPr>
              <a:t>High strength &amp; stiffness</a:t>
            </a:r>
          </a:p>
          <a:p>
            <a:pPr marL="342900" indent="-342900" algn="just">
              <a:buFont typeface="Wingdings"/>
              <a:buChar char="q"/>
            </a:pPr>
            <a:r>
              <a:rPr lang="en-US" sz="2400" dirty="0">
                <a:solidFill>
                  <a:srgbClr val="202124"/>
                </a:solidFill>
                <a:latin typeface="Time new roman"/>
                <a:cs typeface="arial"/>
              </a:rPr>
              <a:t>Good fatigue resistance</a:t>
            </a:r>
          </a:p>
          <a:p>
            <a:pPr marL="342900" indent="-342900" algn="just">
              <a:buFont typeface="Wingdings"/>
              <a:buChar char="q"/>
            </a:pPr>
            <a:endParaRPr lang="en-US" sz="2400" dirty="0">
              <a:solidFill>
                <a:srgbClr val="202124"/>
              </a:solidFill>
              <a:latin typeface="Time new roman"/>
              <a:cs typeface="arial"/>
            </a:endParaRPr>
          </a:p>
        </p:txBody>
      </p:sp>
      <p:sp>
        <p:nvSpPr>
          <p:cNvPr id="2" name="Slide Number Placeholder 1">
            <a:extLst>
              <a:ext uri="{FF2B5EF4-FFF2-40B4-BE49-F238E27FC236}">
                <a16:creationId xmlns:a16="http://schemas.microsoft.com/office/drawing/2014/main" id="{1D8FC920-6E2D-4674-A308-0172E7CDCE44}"/>
              </a:ext>
            </a:extLst>
          </p:cNvPr>
          <p:cNvSpPr>
            <a:spLocks noGrp="1"/>
          </p:cNvSpPr>
          <p:nvPr>
            <p:ph type="sldNum" sz="quarter" idx="12"/>
          </p:nvPr>
        </p:nvSpPr>
        <p:spPr/>
        <p:txBody>
          <a:bodyPr/>
          <a:lstStyle/>
          <a:p>
            <a:fld id="{E31375A4-56A4-47D6-9801-1991572033F7}" type="slidenum">
              <a:rPr lang="en-US" smtClean="0"/>
              <a:t>5</a:t>
            </a:fld>
            <a:endParaRPr lang="en-US"/>
          </a:p>
        </p:txBody>
      </p:sp>
    </p:spTree>
    <p:extLst>
      <p:ext uri="{BB962C8B-B14F-4D97-AF65-F5344CB8AC3E}">
        <p14:creationId xmlns:p14="http://schemas.microsoft.com/office/powerpoint/2010/main" val="1401776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24E6E-2157-DA47-8C2B-6963178831D3}"/>
              </a:ext>
            </a:extLst>
          </p:cNvPr>
          <p:cNvSpPr>
            <a:spLocks noGrp="1"/>
          </p:cNvSpPr>
          <p:nvPr>
            <p:ph type="title"/>
          </p:nvPr>
        </p:nvSpPr>
        <p:spPr>
          <a:xfrm>
            <a:off x="4224142" y="0"/>
            <a:ext cx="3743716" cy="649574"/>
          </a:xfrm>
        </p:spPr>
        <p:txBody>
          <a:bodyPr/>
          <a:lstStyle/>
          <a:p>
            <a:r>
              <a:rPr lang="en-IN">
                <a:latin typeface="Times New Roman" panose="02020603050405020304" pitchFamily="18" charset="0"/>
                <a:cs typeface="Times New Roman" panose="02020603050405020304" pitchFamily="18" charset="0"/>
              </a:rPr>
              <a:t>Mechanism​</a:t>
            </a:r>
            <a:endParaRPr lang="en-US">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1B7922F-6708-264A-9D3F-F84DF12458D2}"/>
              </a:ext>
            </a:extLst>
          </p:cNvPr>
          <p:cNvSpPr>
            <a:spLocks noGrp="1"/>
          </p:cNvSpPr>
          <p:nvPr>
            <p:ph idx="1"/>
          </p:nvPr>
        </p:nvSpPr>
        <p:spPr>
          <a:xfrm>
            <a:off x="0" y="750251"/>
            <a:ext cx="11451102" cy="4114800"/>
          </a:xfrm>
        </p:spPr>
        <p:txBody>
          <a:bodyPr vert="horz" lIns="91440" tIns="45720" rIns="91440" bIns="45720" rtlCol="0" anchor="t">
            <a:normAutofit/>
          </a:bodyPr>
          <a:lstStyle/>
          <a:p>
            <a:pPr marL="45720" indent="0" fontAlgn="base">
              <a:buNone/>
            </a:pPr>
            <a:r>
              <a:rPr lang="en-IN" sz="2800" b="1" u="sng">
                <a:solidFill>
                  <a:schemeClr val="tx2"/>
                </a:solidFill>
                <a:latin typeface="Times New Roman"/>
                <a:cs typeface="Times New Roman"/>
              </a:rPr>
              <a:t>Mould less composites manufacturing : -</a:t>
            </a:r>
            <a:r>
              <a:rPr lang="en-US" sz="2800" b="1" u="sng">
                <a:solidFill>
                  <a:schemeClr val="tx2"/>
                </a:solidFill>
                <a:latin typeface="Times New Roman"/>
                <a:cs typeface="Times New Roman"/>
              </a:rPr>
              <a:t>​</a:t>
            </a:r>
            <a:endParaRPr lang="en-IN" sz="2800" b="1" u="sng">
              <a:solidFill>
                <a:schemeClr val="tx2"/>
              </a:solidFill>
              <a:latin typeface="Times New Roman"/>
              <a:cs typeface="Times New Roman"/>
            </a:endParaRPr>
          </a:p>
          <a:p>
            <a:pPr algn="just"/>
            <a:r>
              <a:rPr lang="en-IN" sz="2400" b="1">
                <a:solidFill>
                  <a:schemeClr val="tx2"/>
                </a:solidFill>
                <a:latin typeface="Times New Roman"/>
                <a:cs typeface="Times New Roman"/>
              </a:rPr>
              <a:t>Shape of symmetric laminates :-</a:t>
            </a:r>
            <a:r>
              <a:rPr lang="en-IN" sz="2400">
                <a:solidFill>
                  <a:schemeClr val="tx2"/>
                </a:solidFill>
                <a:latin typeface="Times New Roman"/>
                <a:cs typeface="Times New Roman"/>
              </a:rPr>
              <a:t> The symmetric laminates with layup sequence of [0/90]s or [0n/90n]s remains flat after curing and cooling to the room temperature.</a:t>
            </a:r>
            <a:r>
              <a:rPr lang="en-US" sz="2400">
                <a:solidFill>
                  <a:schemeClr val="tx2"/>
                </a:solidFill>
                <a:latin typeface="Times New Roman"/>
                <a:cs typeface="Times New Roman"/>
              </a:rPr>
              <a:t>​</a:t>
            </a:r>
            <a:endParaRPr lang="en-IN" sz="2400">
              <a:solidFill>
                <a:schemeClr val="tx2"/>
              </a:solidFill>
              <a:latin typeface="Times New Roman"/>
              <a:cs typeface="Times New Roman"/>
            </a:endParaRPr>
          </a:p>
          <a:p>
            <a:pPr algn="just"/>
            <a:r>
              <a:rPr lang="en-IN" sz="2400" b="1">
                <a:solidFill>
                  <a:schemeClr val="tx2"/>
                </a:solidFill>
                <a:latin typeface="Times New Roman"/>
                <a:cs typeface="Times New Roman"/>
              </a:rPr>
              <a:t>Shape of Unidirectional laminates :-</a:t>
            </a:r>
            <a:r>
              <a:rPr lang="en-IN" sz="2400">
                <a:solidFill>
                  <a:schemeClr val="tx2"/>
                </a:solidFill>
                <a:latin typeface="Times New Roman"/>
                <a:cs typeface="Times New Roman"/>
              </a:rPr>
              <a:t> Laminates in which substantially all the fibres are parallel are known as unidirectional laminates. Irrespective of any number of layers, these equally oriented laminas remain flat. </a:t>
            </a:r>
            <a:r>
              <a:rPr lang="en-US" sz="2400">
                <a:solidFill>
                  <a:schemeClr val="tx2"/>
                </a:solidFill>
                <a:latin typeface="Times New Roman"/>
                <a:cs typeface="Times New Roman"/>
              </a:rPr>
              <a:t>​</a:t>
            </a:r>
            <a:endParaRPr lang="en-IN" sz="2400">
              <a:solidFill>
                <a:schemeClr val="tx2"/>
              </a:solidFill>
              <a:latin typeface="Times New Roman"/>
              <a:cs typeface="Times New Roman"/>
            </a:endParaRPr>
          </a:p>
          <a:p>
            <a:pPr algn="just"/>
            <a:r>
              <a:rPr lang="en-US" sz="2400" b="1">
                <a:solidFill>
                  <a:schemeClr val="tx2"/>
                </a:solidFill>
                <a:latin typeface="Times New Roman"/>
                <a:cs typeface="Times New Roman"/>
              </a:rPr>
              <a:t>Shape of Cross ply laminates :-</a:t>
            </a:r>
            <a:r>
              <a:rPr lang="en-US" sz="2400">
                <a:solidFill>
                  <a:schemeClr val="tx2"/>
                </a:solidFill>
                <a:latin typeface="Times New Roman"/>
                <a:cs typeface="Times New Roman"/>
              </a:rPr>
              <a:t> </a:t>
            </a:r>
            <a:r>
              <a:rPr lang="en-US" sz="2400">
                <a:solidFill>
                  <a:schemeClr val="tx2"/>
                </a:solidFill>
                <a:latin typeface="Times New Roman"/>
                <a:ea typeface="Cambria"/>
                <a:cs typeface="Times New Roman"/>
              </a:rPr>
              <a:t>A cross-ply laminate is made up of an indefinite number of plies, each of which has a fiber orientation of 0° or 90° and can be symmetric or anti-symmetric.  </a:t>
            </a:r>
            <a:endParaRPr lang="en-IN" sz="2400">
              <a:solidFill>
                <a:schemeClr val="tx2"/>
              </a:solidFill>
              <a:latin typeface="Times New Roman"/>
              <a:ea typeface="Cambria"/>
              <a:cs typeface="Times New Roman"/>
            </a:endParaRPr>
          </a:p>
          <a:p>
            <a:pPr algn="just"/>
            <a:endParaRPr lang="en-US" sz="2400" b="1">
              <a:solidFill>
                <a:schemeClr val="tx2"/>
              </a:solidFill>
              <a:latin typeface="Times New Roman"/>
              <a:ea typeface="Cambria"/>
              <a:cs typeface="Times New Roman"/>
            </a:endParaRPr>
          </a:p>
          <a:p>
            <a:endParaRPr lang="en-US"/>
          </a:p>
        </p:txBody>
      </p:sp>
      <p:sp>
        <p:nvSpPr>
          <p:cNvPr id="4" name="TextBox 3">
            <a:extLst>
              <a:ext uri="{FF2B5EF4-FFF2-40B4-BE49-F238E27FC236}">
                <a16:creationId xmlns:a16="http://schemas.microsoft.com/office/drawing/2014/main" id="{0824D6C5-65A3-478E-BC4E-770B595FF49A}"/>
              </a:ext>
            </a:extLst>
          </p:cNvPr>
          <p:cNvSpPr txBox="1"/>
          <p:nvPr/>
        </p:nvSpPr>
        <p:spPr>
          <a:xfrm>
            <a:off x="252334" y="4724399"/>
            <a:ext cx="10762937"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Wingdings"/>
              <a:buChar char="v"/>
            </a:pPr>
            <a:r>
              <a:rPr lang="en-US" sz="2000" b="1">
                <a:solidFill>
                  <a:schemeClr val="tx2"/>
                </a:solidFill>
                <a:latin typeface="Time new roman"/>
                <a:ea typeface="+mn-lt"/>
                <a:cs typeface="+mn-lt"/>
              </a:rPr>
              <a:t>Mechanisms :- </a:t>
            </a:r>
            <a:endParaRPr lang="en-US"/>
          </a:p>
          <a:p>
            <a:r>
              <a:rPr lang="en-US" sz="2000">
                <a:solidFill>
                  <a:schemeClr val="tx2"/>
                </a:solidFill>
                <a:latin typeface="Time new roman"/>
                <a:ea typeface="+mn-lt"/>
                <a:cs typeface="+mn-lt"/>
              </a:rPr>
              <a:t>(1) Resin shrinkage  </a:t>
            </a:r>
          </a:p>
          <a:p>
            <a:r>
              <a:rPr lang="en-US" sz="2000">
                <a:solidFill>
                  <a:schemeClr val="tx2"/>
                </a:solidFill>
                <a:latin typeface="Time new roman"/>
                <a:ea typeface="+mn-lt"/>
                <a:cs typeface="+mn-lt"/>
              </a:rPr>
              <a:t>(2) Mismatch in coefficients of thermal contraction</a:t>
            </a:r>
            <a:endParaRPr lang="en-US" sz="2000">
              <a:solidFill>
                <a:schemeClr val="tx2"/>
              </a:solidFill>
              <a:latin typeface="Time new roman"/>
            </a:endParaRPr>
          </a:p>
        </p:txBody>
      </p:sp>
      <p:sp>
        <p:nvSpPr>
          <p:cNvPr id="5" name="Slide Number Placeholder 4">
            <a:extLst>
              <a:ext uri="{FF2B5EF4-FFF2-40B4-BE49-F238E27FC236}">
                <a16:creationId xmlns:a16="http://schemas.microsoft.com/office/drawing/2014/main" id="{10E9ABE7-FE60-40BA-A95F-C71647FF7107}"/>
              </a:ext>
            </a:extLst>
          </p:cNvPr>
          <p:cNvSpPr>
            <a:spLocks noGrp="1"/>
          </p:cNvSpPr>
          <p:nvPr>
            <p:ph type="sldNum" sz="quarter" idx="12"/>
          </p:nvPr>
        </p:nvSpPr>
        <p:spPr/>
        <p:txBody>
          <a:bodyPr/>
          <a:lstStyle/>
          <a:p>
            <a:fld id="{E31375A4-56A4-47D6-9801-1991572033F7}" type="slidenum">
              <a:rPr lang="en-US" smtClean="0"/>
              <a:t>6</a:t>
            </a:fld>
            <a:endParaRPr lang="en-US"/>
          </a:p>
        </p:txBody>
      </p:sp>
    </p:spTree>
    <p:extLst>
      <p:ext uri="{BB962C8B-B14F-4D97-AF65-F5344CB8AC3E}">
        <p14:creationId xmlns:p14="http://schemas.microsoft.com/office/powerpoint/2010/main" val="1605094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1CED8E-EF56-9644-8ECA-7E019E87F00B}"/>
              </a:ext>
            </a:extLst>
          </p:cNvPr>
          <p:cNvSpPr>
            <a:spLocks noGrp="1"/>
          </p:cNvSpPr>
          <p:nvPr>
            <p:ph type="title" idx="4294967295"/>
          </p:nvPr>
        </p:nvSpPr>
        <p:spPr>
          <a:xfrm>
            <a:off x="3822492" y="0"/>
            <a:ext cx="4244975" cy="582613"/>
          </a:xfrm>
        </p:spPr>
        <p:txBody>
          <a:bodyPr/>
          <a:lstStyle/>
          <a:p>
            <a:r>
              <a:rPr lang="en-IN">
                <a:latin typeface="Times New Roman" panose="02020603050405020304" pitchFamily="18" charset="0"/>
                <a:cs typeface="Times New Roman" panose="02020603050405020304" pitchFamily="18" charset="0"/>
              </a:rPr>
              <a:t>Composite Lay-Up</a:t>
            </a:r>
            <a:endParaRPr lang="en-US"/>
          </a:p>
        </p:txBody>
      </p:sp>
      <p:sp>
        <p:nvSpPr>
          <p:cNvPr id="3" name="Content Placeholder 2">
            <a:extLst>
              <a:ext uri="{FF2B5EF4-FFF2-40B4-BE49-F238E27FC236}">
                <a16:creationId xmlns:a16="http://schemas.microsoft.com/office/drawing/2014/main" id="{21D4BC03-29A8-7546-AC4F-0BFE4D6BBC24}"/>
              </a:ext>
            </a:extLst>
          </p:cNvPr>
          <p:cNvSpPr>
            <a:spLocks noGrp="1"/>
          </p:cNvSpPr>
          <p:nvPr>
            <p:ph sz="half" idx="4294967295"/>
          </p:nvPr>
        </p:nvSpPr>
        <p:spPr>
          <a:xfrm>
            <a:off x="0" y="985838"/>
            <a:ext cx="11616258" cy="5485650"/>
          </a:xfrm>
        </p:spPr>
        <p:txBody>
          <a:bodyPr vert="horz" lIns="91440" tIns="45720" rIns="91440" bIns="45720" rtlCol="0" anchor="t">
            <a:normAutofit/>
          </a:bodyPr>
          <a:lstStyle/>
          <a:p>
            <a:pPr algn="just">
              <a:buFont typeface="Wingdings" panose="05000000000000000000" pitchFamily="2" charset="2"/>
              <a:buChar char="ü"/>
            </a:pPr>
            <a:r>
              <a:rPr lang="en-US" b="1">
                <a:solidFill>
                  <a:schemeClr val="tx2"/>
                </a:solidFill>
                <a:latin typeface="Times New Roman"/>
                <a:cs typeface="Times New Roman"/>
              </a:rPr>
              <a:t>First Step -</a:t>
            </a:r>
            <a:r>
              <a:rPr lang="en-US">
                <a:solidFill>
                  <a:schemeClr val="tx2"/>
                </a:solidFill>
                <a:latin typeface="Times New Roman"/>
                <a:ea typeface="+mn-lt"/>
                <a:cs typeface="+mn-lt"/>
              </a:rPr>
              <a:t>A layer with 0-degree orientation </a:t>
            </a:r>
            <a:r>
              <a:rPr lang="en-US">
                <a:ea typeface="+mn-lt"/>
                <a:cs typeface="+mn-lt"/>
              </a:rPr>
              <a:t>of length 25 Inch</a:t>
            </a:r>
            <a:r>
              <a:rPr lang="en-US">
                <a:solidFill>
                  <a:srgbClr val="514A40"/>
                </a:solidFill>
                <a:latin typeface="Cambria"/>
                <a:ea typeface="+mn-lt"/>
                <a:cs typeface="+mn-lt"/>
              </a:rPr>
              <a:t> </a:t>
            </a:r>
            <a:r>
              <a:rPr lang="en-US">
                <a:solidFill>
                  <a:schemeClr val="tx2"/>
                </a:solidFill>
                <a:latin typeface="Times New Roman"/>
                <a:ea typeface="+mn-lt"/>
                <a:cs typeface="+mn-lt"/>
              </a:rPr>
              <a:t>is initially placed on the tool</a:t>
            </a:r>
            <a:r>
              <a:rPr lang="en-US">
                <a:solidFill>
                  <a:schemeClr val="tx2"/>
                </a:solidFill>
                <a:latin typeface="Times New Roman"/>
                <a:ea typeface="Cambria"/>
                <a:cs typeface="Times New Roman"/>
              </a:rPr>
              <a:t>.</a:t>
            </a:r>
            <a:r>
              <a:rPr lang="en-US">
                <a:solidFill>
                  <a:schemeClr val="tx2"/>
                </a:solidFill>
                <a:latin typeface="Times New Roman"/>
                <a:cs typeface="Times New Roman"/>
              </a:rPr>
              <a:t> (Layer S). </a:t>
            </a:r>
          </a:p>
          <a:p>
            <a:pPr algn="just">
              <a:buFont typeface="Wingdings" panose="05000000000000000000" pitchFamily="2" charset="2"/>
              <a:buChar char="ü"/>
            </a:pPr>
            <a:r>
              <a:rPr lang="en-US" b="1">
                <a:solidFill>
                  <a:schemeClr val="tx2"/>
                </a:solidFill>
                <a:latin typeface="Times New Roman"/>
                <a:cs typeface="Times New Roman"/>
              </a:rPr>
              <a:t>Second Step - </a:t>
            </a:r>
            <a:r>
              <a:rPr lang="en-US">
                <a:solidFill>
                  <a:schemeClr val="tx2"/>
                </a:solidFill>
                <a:latin typeface="Times New Roman"/>
                <a:ea typeface="+mn-lt"/>
                <a:cs typeface="+mn-lt"/>
              </a:rPr>
              <a:t>Afterwards, a 90-degree orientation layer is placed at the second elevation of the length 13 Inch over the layer S. (Layer A</a:t>
            </a:r>
            <a:r>
              <a:rPr lang="en-US" baseline="-25000">
                <a:solidFill>
                  <a:schemeClr val="tx2"/>
                </a:solidFill>
                <a:latin typeface="Times New Roman"/>
                <a:ea typeface="+mn-lt"/>
                <a:cs typeface="+mn-lt"/>
              </a:rPr>
              <a:t>1</a:t>
            </a:r>
            <a:r>
              <a:rPr lang="en-US">
                <a:solidFill>
                  <a:schemeClr val="tx2"/>
                </a:solidFill>
                <a:latin typeface="Times New Roman"/>
                <a:ea typeface="+mn-lt"/>
                <a:cs typeface="+mn-lt"/>
              </a:rPr>
              <a:t>). </a:t>
            </a:r>
          </a:p>
          <a:p>
            <a:pPr algn="just">
              <a:buFont typeface="Wingdings" panose="05000000000000000000" pitchFamily="2" charset="2"/>
              <a:buChar char="ü"/>
            </a:pPr>
            <a:endParaRPr lang="en-US" sz="2400">
              <a:solidFill>
                <a:schemeClr val="tx2"/>
              </a:solidFill>
              <a:latin typeface="Times New Roman"/>
              <a:ea typeface="+mn-lt"/>
              <a:cs typeface="Times New Roman"/>
            </a:endParaRPr>
          </a:p>
          <a:p>
            <a:pPr marL="45720" indent="0" algn="just">
              <a:buNone/>
            </a:pPr>
            <a:endParaRPr lang="en-US" sz="2400">
              <a:solidFill>
                <a:srgbClr val="514A40"/>
              </a:solidFill>
              <a:latin typeface="Cambria"/>
              <a:ea typeface="Cambria"/>
              <a:cs typeface="Times New Roman"/>
            </a:endParaRPr>
          </a:p>
          <a:p>
            <a:pPr algn="just">
              <a:buFont typeface="Wingdings" panose="05000000000000000000" pitchFamily="2" charset="2"/>
              <a:buChar char="ü"/>
            </a:pPr>
            <a:endParaRPr lang="en-US" sz="2400" b="1">
              <a:solidFill>
                <a:srgbClr val="000000"/>
              </a:solidFill>
              <a:latin typeface="Times New Roman" panose="02020603050405020304" pitchFamily="18" charset="0"/>
              <a:cs typeface="Times New Roman" panose="02020603050405020304" pitchFamily="18" charset="0"/>
            </a:endParaRPr>
          </a:p>
          <a:p>
            <a:pPr marL="45720" indent="0" algn="just">
              <a:buNone/>
            </a:pPr>
            <a:endParaRPr lang="en-CA" sz="1400">
              <a:latin typeface="Times New Roman" panose="02020603050405020304" pitchFamily="18" charset="0"/>
              <a:cs typeface="Times New Roman" panose="02020603050405020304" pitchFamily="18" charset="0"/>
            </a:endParaRPr>
          </a:p>
          <a:p>
            <a:pPr marL="45720" indent="0">
              <a:buNone/>
            </a:pPr>
            <a:endParaRPr lang="en-US">
              <a:ea typeface="Cambria"/>
            </a:endParaRPr>
          </a:p>
        </p:txBody>
      </p:sp>
      <p:sp>
        <p:nvSpPr>
          <p:cNvPr id="6" name="TextBox 5">
            <a:extLst>
              <a:ext uri="{FF2B5EF4-FFF2-40B4-BE49-F238E27FC236}">
                <a16:creationId xmlns:a16="http://schemas.microsoft.com/office/drawing/2014/main" id="{24E9908D-6F76-47A3-B973-2EAF61149DD4}"/>
              </a:ext>
            </a:extLst>
          </p:cNvPr>
          <p:cNvSpPr txBox="1"/>
          <p:nvPr/>
        </p:nvSpPr>
        <p:spPr>
          <a:xfrm>
            <a:off x="102433" y="4274695"/>
            <a:ext cx="11412511"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74320" indent="-228600" algn="just">
              <a:lnSpc>
                <a:spcPct val="90000"/>
              </a:lnSpc>
              <a:spcBef>
                <a:spcPts val="1800"/>
              </a:spcBef>
              <a:buClr>
                <a:schemeClr val="accent1"/>
              </a:buClr>
              <a:buFont typeface="Wingdings" panose="05000000000000000000" pitchFamily="2" charset="2"/>
              <a:buChar char="ü"/>
            </a:pPr>
            <a:r>
              <a:rPr lang="en-US" sz="2000" b="1">
                <a:solidFill>
                  <a:schemeClr val="tx2"/>
                </a:solidFill>
                <a:latin typeface="Times New Roman"/>
                <a:cs typeface="Times New Roman"/>
              </a:rPr>
              <a:t>Third Step</a:t>
            </a:r>
            <a:r>
              <a:rPr lang="en-US" sz="2000">
                <a:solidFill>
                  <a:schemeClr val="tx2"/>
                </a:solidFill>
                <a:latin typeface="Times New Roman"/>
                <a:cs typeface="Times New Roman"/>
              </a:rPr>
              <a:t> - A same 90-degree layer of 13 Inch is placed over the layer A</a:t>
            </a:r>
            <a:r>
              <a:rPr lang="en-US" sz="2000" baseline="-25000">
                <a:solidFill>
                  <a:schemeClr val="tx2"/>
                </a:solidFill>
                <a:latin typeface="Times New Roman"/>
                <a:cs typeface="Times New Roman"/>
              </a:rPr>
              <a:t>1</a:t>
            </a:r>
            <a:r>
              <a:rPr lang="en-US" sz="2000">
                <a:solidFill>
                  <a:schemeClr val="tx2"/>
                </a:solidFill>
                <a:latin typeface="Times New Roman"/>
                <a:cs typeface="Times New Roman"/>
              </a:rPr>
              <a:t> at third elevation from layer S. (Layer A</a:t>
            </a:r>
            <a:r>
              <a:rPr lang="en-US" sz="2000" baseline="-25000">
                <a:solidFill>
                  <a:schemeClr val="tx2"/>
                </a:solidFill>
                <a:latin typeface="Times New Roman"/>
                <a:cs typeface="Times New Roman"/>
              </a:rPr>
              <a:t>2</a:t>
            </a:r>
            <a:r>
              <a:rPr lang="en-US" sz="2000">
                <a:solidFill>
                  <a:schemeClr val="tx2"/>
                </a:solidFill>
                <a:latin typeface="Times New Roman"/>
                <a:cs typeface="Times New Roman"/>
              </a:rPr>
              <a:t>).​</a:t>
            </a:r>
          </a:p>
          <a:p>
            <a:pPr marL="274320" indent="-228600" algn="just">
              <a:lnSpc>
                <a:spcPct val="90000"/>
              </a:lnSpc>
              <a:spcBef>
                <a:spcPts val="1800"/>
              </a:spcBef>
              <a:buClr>
                <a:schemeClr val="accent1"/>
              </a:buClr>
              <a:buFont typeface="Wingdings" panose="05000000000000000000" pitchFamily="2" charset="2"/>
              <a:buChar char="ü"/>
            </a:pPr>
            <a:r>
              <a:rPr lang="en-US" sz="2000" b="1">
                <a:solidFill>
                  <a:schemeClr val="tx2"/>
                </a:solidFill>
                <a:latin typeface="Times New Roman"/>
                <a:cs typeface="Times New Roman"/>
              </a:rPr>
              <a:t>Fourth Step</a:t>
            </a:r>
            <a:r>
              <a:rPr lang="en-US" sz="2000">
                <a:solidFill>
                  <a:schemeClr val="tx2"/>
                </a:solidFill>
                <a:latin typeface="Times New Roman"/>
                <a:cs typeface="Times New Roman"/>
              </a:rPr>
              <a:t> - On the other side of the layer at the second elevation from the</a:t>
            </a:r>
            <a:r>
              <a:rPr lang="en-US" sz="2000">
                <a:ea typeface="+mn-lt"/>
                <a:cs typeface="+mn-lt"/>
              </a:rPr>
              <a:t> 0-degree orientation </a:t>
            </a:r>
            <a:r>
              <a:rPr lang="en-US" sz="2000">
                <a:solidFill>
                  <a:schemeClr val="tx2"/>
                </a:solidFill>
                <a:latin typeface="Times New Roman"/>
                <a:cs typeface="Times New Roman"/>
              </a:rPr>
              <a:t>layer S, another layer of 90-degree orientation is laid of 13 Inch length. (Layer B</a:t>
            </a:r>
            <a:r>
              <a:rPr lang="en-US" sz="2000" baseline="-25000">
                <a:solidFill>
                  <a:schemeClr val="tx2"/>
                </a:solidFill>
                <a:latin typeface="Times New Roman"/>
                <a:cs typeface="Times New Roman"/>
              </a:rPr>
              <a:t>1</a:t>
            </a:r>
            <a:r>
              <a:rPr lang="en-US" sz="2000">
                <a:solidFill>
                  <a:schemeClr val="tx2"/>
                </a:solidFill>
                <a:latin typeface="Times New Roman"/>
                <a:cs typeface="Times New Roman"/>
              </a:rPr>
              <a:t>)  ​</a:t>
            </a:r>
          </a:p>
          <a:p>
            <a:pPr marL="274320" indent="-228600" algn="just">
              <a:lnSpc>
                <a:spcPct val="90000"/>
              </a:lnSpc>
              <a:spcBef>
                <a:spcPts val="1800"/>
              </a:spcBef>
              <a:buClr>
                <a:schemeClr val="accent1"/>
              </a:buClr>
              <a:buFont typeface="Wingdings" panose="05000000000000000000" pitchFamily="2" charset="2"/>
              <a:buChar char="ü"/>
            </a:pPr>
            <a:r>
              <a:rPr lang="en-US" sz="2000" b="1">
                <a:solidFill>
                  <a:schemeClr val="tx2"/>
                </a:solidFill>
                <a:latin typeface="Times New Roman"/>
                <a:cs typeface="Times New Roman"/>
              </a:rPr>
              <a:t>Fifth Step</a:t>
            </a:r>
            <a:r>
              <a:rPr lang="en-US" sz="2000">
                <a:solidFill>
                  <a:schemeClr val="tx2"/>
                </a:solidFill>
                <a:latin typeface="Times New Roman"/>
                <a:cs typeface="Times New Roman"/>
              </a:rPr>
              <a:t> -Repeated third step over the layer B</a:t>
            </a:r>
            <a:r>
              <a:rPr lang="en-US" sz="2000" baseline="-25000">
                <a:solidFill>
                  <a:schemeClr val="tx2"/>
                </a:solidFill>
                <a:latin typeface="Times New Roman"/>
                <a:cs typeface="Times New Roman"/>
              </a:rPr>
              <a:t>1</a:t>
            </a:r>
            <a:r>
              <a:rPr lang="en-US" sz="2000">
                <a:solidFill>
                  <a:schemeClr val="tx2"/>
                </a:solidFill>
                <a:latin typeface="Times New Roman"/>
                <a:cs typeface="Times New Roman"/>
              </a:rPr>
              <a:t> at third elevation from 0-degree orientation. (Layer B</a:t>
            </a:r>
            <a:r>
              <a:rPr lang="en-US" sz="2000" baseline="-25000">
                <a:solidFill>
                  <a:schemeClr val="tx2"/>
                </a:solidFill>
                <a:latin typeface="Times New Roman"/>
                <a:cs typeface="Times New Roman"/>
              </a:rPr>
              <a:t>2</a:t>
            </a:r>
            <a:r>
              <a:rPr lang="en-US" sz="2000">
                <a:solidFill>
                  <a:schemeClr val="tx2"/>
                </a:solidFill>
                <a:latin typeface="Times New Roman"/>
                <a:cs typeface="Times New Roman"/>
              </a:rPr>
              <a:t>).  </a:t>
            </a:r>
          </a:p>
        </p:txBody>
      </p:sp>
      <p:pic>
        <p:nvPicPr>
          <p:cNvPr id="7" name="Picture 7" descr="A picture containing writing implement, stationary, colorful&#10;&#10;Description automatically generated">
            <a:extLst>
              <a:ext uri="{FF2B5EF4-FFF2-40B4-BE49-F238E27FC236}">
                <a16:creationId xmlns:a16="http://schemas.microsoft.com/office/drawing/2014/main" id="{B0C27F3E-4DA4-41EE-9B97-5FEB9730E378}"/>
              </a:ext>
            </a:extLst>
          </p:cNvPr>
          <p:cNvPicPr>
            <a:picLocks noChangeAspect="1"/>
          </p:cNvPicPr>
          <p:nvPr/>
        </p:nvPicPr>
        <p:blipFill>
          <a:blip r:embed="rId2"/>
          <a:stretch>
            <a:fillRect/>
          </a:stretch>
        </p:blipFill>
        <p:spPr>
          <a:xfrm>
            <a:off x="8459449" y="2250829"/>
            <a:ext cx="2943068" cy="1869163"/>
          </a:xfrm>
          <a:prstGeom prst="rect">
            <a:avLst/>
          </a:prstGeom>
        </p:spPr>
      </p:pic>
      <p:pic>
        <p:nvPicPr>
          <p:cNvPr id="4" name="Picture 7">
            <a:extLst>
              <a:ext uri="{FF2B5EF4-FFF2-40B4-BE49-F238E27FC236}">
                <a16:creationId xmlns:a16="http://schemas.microsoft.com/office/drawing/2014/main" id="{7DAB2494-3519-48C0-B5C8-135CF50EDB1E}"/>
              </a:ext>
            </a:extLst>
          </p:cNvPr>
          <p:cNvPicPr>
            <a:picLocks noChangeAspect="1"/>
          </p:cNvPicPr>
          <p:nvPr/>
        </p:nvPicPr>
        <p:blipFill>
          <a:blip r:embed="rId3"/>
          <a:stretch>
            <a:fillRect/>
          </a:stretch>
        </p:blipFill>
        <p:spPr>
          <a:xfrm>
            <a:off x="1251678" y="2247278"/>
            <a:ext cx="6353331" cy="1876260"/>
          </a:xfrm>
          <a:prstGeom prst="rect">
            <a:avLst/>
          </a:prstGeom>
        </p:spPr>
      </p:pic>
      <p:sp>
        <p:nvSpPr>
          <p:cNvPr id="8" name="Slide Number Placeholder 7">
            <a:extLst>
              <a:ext uri="{FF2B5EF4-FFF2-40B4-BE49-F238E27FC236}">
                <a16:creationId xmlns:a16="http://schemas.microsoft.com/office/drawing/2014/main" id="{BBA1CD35-74A0-49E9-9A90-DB9D90219EA6}"/>
              </a:ext>
            </a:extLst>
          </p:cNvPr>
          <p:cNvSpPr>
            <a:spLocks noGrp="1"/>
          </p:cNvSpPr>
          <p:nvPr>
            <p:ph type="sldNum" sz="quarter" idx="12"/>
          </p:nvPr>
        </p:nvSpPr>
        <p:spPr/>
        <p:txBody>
          <a:bodyPr/>
          <a:lstStyle/>
          <a:p>
            <a:fld id="{E31375A4-56A4-47D6-9801-1991572033F7}" type="slidenum">
              <a:rPr lang="en-US" smtClean="0"/>
              <a:t>7</a:t>
            </a:fld>
            <a:endParaRPr lang="en-US"/>
          </a:p>
        </p:txBody>
      </p:sp>
    </p:spTree>
    <p:extLst>
      <p:ext uri="{BB962C8B-B14F-4D97-AF65-F5344CB8AC3E}">
        <p14:creationId xmlns:p14="http://schemas.microsoft.com/office/powerpoint/2010/main" val="412607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E3ADAF8-741A-4B50-A3DC-2D3A7352C405}"/>
              </a:ext>
            </a:extLst>
          </p:cNvPr>
          <p:cNvSpPr txBox="1"/>
          <p:nvPr/>
        </p:nvSpPr>
        <p:spPr>
          <a:xfrm>
            <a:off x="0" y="2074178"/>
            <a:ext cx="6886904" cy="2831544"/>
          </a:xfrm>
          <a:prstGeom prst="rect">
            <a:avLst/>
          </a:prstGeom>
          <a:noFill/>
        </p:spPr>
        <p:txBody>
          <a:bodyPr wrap="square" lIns="91440" tIns="45720" rIns="91440" bIns="45720" rtlCol="0" anchor="t">
            <a:spAutoFit/>
          </a:bodyPr>
          <a:lstStyle/>
          <a:p>
            <a:pPr marL="285750" indent="-285750" algn="just">
              <a:buFont typeface="Wingdings" panose="05000000000000000000" pitchFamily="2" charset="2"/>
              <a:buChar char="v"/>
            </a:pPr>
            <a:r>
              <a:rPr lang="en-US" sz="2000">
                <a:solidFill>
                  <a:schemeClr val="tx2"/>
                </a:solidFill>
                <a:latin typeface="Times New Roman"/>
                <a:cs typeface="Times New Roman"/>
              </a:rPr>
              <a:t>The segment AB corresponds to the unsymmetric laminate [0/90</a:t>
            </a:r>
            <a:r>
              <a:rPr lang="en-US" sz="2000" baseline="-25000">
                <a:solidFill>
                  <a:schemeClr val="tx2"/>
                </a:solidFill>
                <a:latin typeface="Times New Roman"/>
                <a:cs typeface="Times New Roman"/>
              </a:rPr>
              <a:t>2</a:t>
            </a:r>
            <a:r>
              <a:rPr lang="en-US" sz="2000">
                <a:solidFill>
                  <a:schemeClr val="tx2"/>
                </a:solidFill>
                <a:latin typeface="Times New Roman"/>
                <a:cs typeface="Times New Roman"/>
              </a:rPr>
              <a:t>]. </a:t>
            </a:r>
          </a:p>
          <a:p>
            <a:pPr marL="285750" indent="-285750" algn="just">
              <a:buFont typeface="Wingdings" panose="05000000000000000000" pitchFamily="2" charset="2"/>
              <a:buChar char="v"/>
            </a:pPr>
            <a:endParaRPr lang="en-US" sz="2000">
              <a:solidFill>
                <a:schemeClr val="tx2"/>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sz="2000">
                <a:solidFill>
                  <a:schemeClr val="tx2"/>
                </a:solidFill>
                <a:latin typeface="Times New Roman"/>
                <a:cs typeface="Times New Roman"/>
              </a:rPr>
              <a:t>The segment DE corresponds to the unsymmetric laminate [90</a:t>
            </a:r>
            <a:r>
              <a:rPr lang="en-US" sz="2000" baseline="-25000">
                <a:solidFill>
                  <a:schemeClr val="tx2"/>
                </a:solidFill>
                <a:latin typeface="Times New Roman"/>
                <a:cs typeface="Times New Roman"/>
              </a:rPr>
              <a:t>2</a:t>
            </a:r>
            <a:r>
              <a:rPr lang="en-US" sz="2000">
                <a:solidFill>
                  <a:schemeClr val="tx2"/>
                </a:solidFill>
                <a:latin typeface="Times New Roman"/>
                <a:cs typeface="Times New Roman"/>
              </a:rPr>
              <a:t>/0]. </a:t>
            </a:r>
          </a:p>
          <a:p>
            <a:pPr marL="285750" indent="-285750" algn="just">
              <a:buFont typeface="Wingdings" panose="05000000000000000000" pitchFamily="2" charset="2"/>
              <a:buChar char="v"/>
            </a:pPr>
            <a:endParaRPr lang="en-US" sz="2000">
              <a:solidFill>
                <a:schemeClr val="tx2"/>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sz="2000">
                <a:solidFill>
                  <a:schemeClr val="tx2"/>
                </a:solidFill>
                <a:latin typeface="Times New Roman"/>
                <a:cs typeface="Times New Roman"/>
              </a:rPr>
              <a:t>The region BCD is overlapped region BCD is straighter because the lay-up sequence in this segment is [90</a:t>
            </a:r>
            <a:r>
              <a:rPr lang="en-US" sz="2000" baseline="-25000">
                <a:solidFill>
                  <a:schemeClr val="tx2"/>
                </a:solidFill>
                <a:latin typeface="Times New Roman"/>
                <a:cs typeface="Times New Roman"/>
              </a:rPr>
              <a:t>2</a:t>
            </a:r>
            <a:r>
              <a:rPr lang="en-US" sz="2000">
                <a:solidFill>
                  <a:schemeClr val="tx2"/>
                </a:solidFill>
                <a:latin typeface="Times New Roman"/>
                <a:cs typeface="Times New Roman"/>
              </a:rPr>
              <a:t>/0/90</a:t>
            </a:r>
            <a:r>
              <a:rPr lang="en-US" sz="2000" baseline="-25000">
                <a:solidFill>
                  <a:schemeClr val="tx2"/>
                </a:solidFill>
                <a:latin typeface="Times New Roman"/>
                <a:cs typeface="Times New Roman"/>
              </a:rPr>
              <a:t>2</a:t>
            </a:r>
            <a:r>
              <a:rPr lang="en-US" sz="2000">
                <a:solidFill>
                  <a:schemeClr val="tx2"/>
                </a:solidFill>
                <a:latin typeface="Times New Roman"/>
                <a:cs typeface="Times New Roman"/>
              </a:rPr>
              <a:t>].</a:t>
            </a:r>
            <a:endParaRPr lang="en-CA" sz="2000">
              <a:solidFill>
                <a:schemeClr val="tx2"/>
              </a:solidFill>
              <a:latin typeface="Times New Roman"/>
              <a:cs typeface="Times New Roman"/>
            </a:endParaRPr>
          </a:p>
          <a:p>
            <a:endParaRPr lang="en-IN"/>
          </a:p>
        </p:txBody>
      </p:sp>
      <p:sp>
        <p:nvSpPr>
          <p:cNvPr id="3" name="Slide Number Placeholder 2">
            <a:extLst>
              <a:ext uri="{FF2B5EF4-FFF2-40B4-BE49-F238E27FC236}">
                <a16:creationId xmlns:a16="http://schemas.microsoft.com/office/drawing/2014/main" id="{02DB8D3A-23C5-4ACA-8133-8932FBEC3742}"/>
              </a:ext>
            </a:extLst>
          </p:cNvPr>
          <p:cNvSpPr>
            <a:spLocks noGrp="1"/>
          </p:cNvSpPr>
          <p:nvPr>
            <p:ph type="sldNum" sz="quarter" idx="12"/>
          </p:nvPr>
        </p:nvSpPr>
        <p:spPr/>
        <p:txBody>
          <a:bodyPr/>
          <a:lstStyle/>
          <a:p>
            <a:fld id="{E31375A4-56A4-47D6-9801-1991572033F7}" type="slidenum">
              <a:rPr lang="en-US" smtClean="0"/>
              <a:t>8</a:t>
            </a:fld>
            <a:endParaRPr lang="en-US"/>
          </a:p>
        </p:txBody>
      </p:sp>
      <p:pic>
        <p:nvPicPr>
          <p:cNvPr id="6" name="Picture 6" descr="Diagram&#10;&#10;Description automatically generated">
            <a:extLst>
              <a:ext uri="{FF2B5EF4-FFF2-40B4-BE49-F238E27FC236}">
                <a16:creationId xmlns:a16="http://schemas.microsoft.com/office/drawing/2014/main" id="{13230FB5-DB9E-4A1D-9BF0-78B83E8C8FAB}"/>
              </a:ext>
            </a:extLst>
          </p:cNvPr>
          <p:cNvPicPr>
            <a:picLocks noChangeAspect="1"/>
          </p:cNvPicPr>
          <p:nvPr/>
        </p:nvPicPr>
        <p:blipFill>
          <a:blip r:embed="rId2"/>
          <a:stretch>
            <a:fillRect/>
          </a:stretch>
        </p:blipFill>
        <p:spPr>
          <a:xfrm>
            <a:off x="7280476" y="2116170"/>
            <a:ext cx="4739832" cy="2567787"/>
          </a:xfrm>
          <a:prstGeom prst="rect">
            <a:avLst/>
          </a:prstGeom>
        </p:spPr>
      </p:pic>
    </p:spTree>
    <p:extLst>
      <p:ext uri="{BB962C8B-B14F-4D97-AF65-F5344CB8AC3E}">
        <p14:creationId xmlns:p14="http://schemas.microsoft.com/office/powerpoint/2010/main" val="1107932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C7AA1-229E-454D-9B3C-358573C4D4B2}"/>
              </a:ext>
            </a:extLst>
          </p:cNvPr>
          <p:cNvSpPr>
            <a:spLocks noGrp="1"/>
          </p:cNvSpPr>
          <p:nvPr>
            <p:ph type="title"/>
          </p:nvPr>
        </p:nvSpPr>
        <p:spPr>
          <a:xfrm>
            <a:off x="2688755" y="0"/>
            <a:ext cx="5695224" cy="644325"/>
          </a:xfrm>
        </p:spPr>
        <p:txBody>
          <a:bodyPr>
            <a:normAutofit/>
          </a:bodyPr>
          <a:lstStyle/>
          <a:p>
            <a:r>
              <a:rPr lang="en-IN">
                <a:latin typeface="Times New Roman"/>
                <a:cs typeface="Times New Roman"/>
              </a:rPr>
              <a:t>Configuration of PART</a:t>
            </a:r>
            <a:endParaRPr lang="en-US">
              <a:effectLst>
                <a:outerShdw blurRad="38100" dist="25400" dir="18900000" algn="bl" rotWithShape="0">
                  <a:prstClr val="white">
                    <a:alpha val="80000"/>
                  </a:prstClr>
                </a:outerShdw>
              </a:effectLst>
              <a:latin typeface="Times New Roman"/>
              <a:ea typeface="Cambria"/>
              <a:cs typeface="Times New Roman"/>
            </a:endParaRPr>
          </a:p>
        </p:txBody>
      </p:sp>
      <p:sp>
        <p:nvSpPr>
          <p:cNvPr id="3" name="Content Placeholder 2">
            <a:extLst>
              <a:ext uri="{FF2B5EF4-FFF2-40B4-BE49-F238E27FC236}">
                <a16:creationId xmlns:a16="http://schemas.microsoft.com/office/drawing/2014/main" id="{BA109E0B-514A-7F4E-A467-7727F9B5549B}"/>
              </a:ext>
            </a:extLst>
          </p:cNvPr>
          <p:cNvSpPr>
            <a:spLocks noGrp="1"/>
          </p:cNvSpPr>
          <p:nvPr>
            <p:ph sz="half" idx="1"/>
          </p:nvPr>
        </p:nvSpPr>
        <p:spPr>
          <a:xfrm>
            <a:off x="0" y="1128131"/>
            <a:ext cx="4996374" cy="4117975"/>
          </a:xfrm>
        </p:spPr>
        <p:txBody>
          <a:bodyPr vert="horz" lIns="91440" tIns="45720" rIns="91440" bIns="45720" rtlCol="0" anchor="t">
            <a:normAutofit/>
          </a:bodyPr>
          <a:lstStyle/>
          <a:p>
            <a:pPr marL="342900" indent="-342900" algn="just">
              <a:buFont typeface="Wingdings" panose="05000000000000000000" pitchFamily="2" charset="2"/>
              <a:buChar char="q"/>
            </a:pPr>
            <a:r>
              <a:rPr lang="en-US">
                <a:solidFill>
                  <a:srgbClr val="000000"/>
                </a:solidFill>
                <a:latin typeface="Times New Roman"/>
                <a:cs typeface="Times New Roman"/>
              </a:rPr>
              <a:t>Prepregs of Carbon Fiber reinforced Composites </a:t>
            </a:r>
            <a:r>
              <a:rPr lang="en-IN">
                <a:solidFill>
                  <a:srgbClr val="000000"/>
                </a:solidFill>
                <a:latin typeface="Times New Roman"/>
                <a:cs typeface="Times New Roman"/>
              </a:rPr>
              <a:t>(CFRP)</a:t>
            </a:r>
          </a:p>
          <a:p>
            <a:pPr marL="342900" indent="-342900" algn="just">
              <a:buFont typeface="Wingdings" panose="05000000000000000000" pitchFamily="2" charset="2"/>
              <a:buChar char="q"/>
            </a:pPr>
            <a:r>
              <a:rPr lang="en-IN">
                <a:solidFill>
                  <a:srgbClr val="000000"/>
                </a:solidFill>
                <a:latin typeface="Times New Roman"/>
                <a:cs typeface="Times New Roman"/>
              </a:rPr>
              <a:t>Uniform Layers &amp; Single Fiber direction (0° &amp; 90°)</a:t>
            </a:r>
          </a:p>
          <a:p>
            <a:pPr marL="342900" indent="-342900" algn="just">
              <a:buFont typeface="Wingdings" panose="05000000000000000000" pitchFamily="2" charset="2"/>
              <a:buChar char="q"/>
            </a:pPr>
            <a:r>
              <a:rPr lang="en-IN">
                <a:solidFill>
                  <a:srgbClr val="000000"/>
                </a:solidFill>
                <a:latin typeface="Times New Roman"/>
                <a:cs typeface="Times New Roman"/>
              </a:rPr>
              <a:t>Total length before curing (24 inch)</a:t>
            </a:r>
          </a:p>
          <a:p>
            <a:pPr marL="342900" indent="-342900" algn="just">
              <a:buFont typeface="Wingdings" panose="05000000000000000000" pitchFamily="2" charset="2"/>
              <a:buChar char="q"/>
            </a:pPr>
            <a:r>
              <a:rPr lang="en-US">
                <a:solidFill>
                  <a:srgbClr val="000000"/>
                </a:solidFill>
                <a:latin typeface="Times New Roman"/>
                <a:cs typeface="Times New Roman"/>
              </a:rPr>
              <a:t>1 layer of [0°] of 24 inches, and 4 layer of [90°] layers of 13 inches each.</a:t>
            </a:r>
          </a:p>
          <a:p>
            <a:pPr marL="342900" indent="-342900" algn="just">
              <a:buFont typeface="Wingdings" panose="05000000000000000000" pitchFamily="2" charset="2"/>
              <a:buChar char="q"/>
            </a:pPr>
            <a:r>
              <a:rPr lang="en-US" b="1">
                <a:solidFill>
                  <a:srgbClr val="000000"/>
                </a:solidFill>
                <a:latin typeface="Times New Roman"/>
                <a:cs typeface="Times New Roman"/>
              </a:rPr>
              <a:t>1-inch-long overlap area</a:t>
            </a:r>
          </a:p>
          <a:p>
            <a:endParaRPr lang="en-US"/>
          </a:p>
        </p:txBody>
      </p:sp>
      <p:pic>
        <p:nvPicPr>
          <p:cNvPr id="4" name="Picture 5">
            <a:extLst>
              <a:ext uri="{FF2B5EF4-FFF2-40B4-BE49-F238E27FC236}">
                <a16:creationId xmlns:a16="http://schemas.microsoft.com/office/drawing/2014/main" id="{8A1F6B67-ECF6-43CA-9D37-69818699557D}"/>
              </a:ext>
            </a:extLst>
          </p:cNvPr>
          <p:cNvPicPr>
            <a:picLocks noChangeAspect="1"/>
          </p:cNvPicPr>
          <p:nvPr/>
        </p:nvPicPr>
        <p:blipFill>
          <a:blip r:embed="rId2"/>
          <a:stretch>
            <a:fillRect/>
          </a:stretch>
        </p:blipFill>
        <p:spPr>
          <a:xfrm>
            <a:off x="5556739" y="1745153"/>
            <a:ext cx="6496928" cy="2313793"/>
          </a:xfrm>
          <a:prstGeom prst="rect">
            <a:avLst/>
          </a:prstGeom>
          <a:ln>
            <a:solidFill>
              <a:schemeClr val="tx1"/>
            </a:solidFill>
          </a:ln>
        </p:spPr>
      </p:pic>
      <p:sp>
        <p:nvSpPr>
          <p:cNvPr id="5" name="TextBox 4">
            <a:extLst>
              <a:ext uri="{FF2B5EF4-FFF2-40B4-BE49-F238E27FC236}">
                <a16:creationId xmlns:a16="http://schemas.microsoft.com/office/drawing/2014/main" id="{6DC464DD-9762-4BBF-A6A0-E95D48F0A78D}"/>
              </a:ext>
            </a:extLst>
          </p:cNvPr>
          <p:cNvSpPr txBox="1"/>
          <p:nvPr/>
        </p:nvSpPr>
        <p:spPr>
          <a:xfrm>
            <a:off x="0" y="4627885"/>
            <a:ext cx="9876364" cy="1631216"/>
          </a:xfrm>
          <a:prstGeom prst="rect">
            <a:avLst/>
          </a:prstGeom>
          <a:noFill/>
        </p:spPr>
        <p:txBody>
          <a:bodyPr wrap="square" lIns="91440" tIns="45720" rIns="91440" bIns="45720" rtlCol="0" anchor="t">
            <a:spAutoFit/>
          </a:bodyPr>
          <a:lstStyle/>
          <a:p>
            <a:r>
              <a:rPr lang="en-IN" sz="2400" u="sng">
                <a:solidFill>
                  <a:srgbClr val="000000"/>
                </a:solidFill>
                <a:latin typeface="Times New Roman"/>
                <a:cs typeface="Times New Roman"/>
              </a:rPr>
              <a:t>Reasons to take above specifications :-</a:t>
            </a:r>
            <a:endParaRPr lang="en-US">
              <a:latin typeface="Times New Roman"/>
              <a:cs typeface="Times New Roman"/>
            </a:endParaRPr>
          </a:p>
          <a:p>
            <a:endParaRPr lang="en-IN"/>
          </a:p>
          <a:p>
            <a:pPr marL="342900" indent="-342900" algn="just">
              <a:buFont typeface="Wingdings" panose="05000000000000000000" pitchFamily="2" charset="2"/>
              <a:buChar char="Ø"/>
            </a:pPr>
            <a:r>
              <a:rPr lang="en-IN" sz="2000">
                <a:solidFill>
                  <a:srgbClr val="000000"/>
                </a:solidFill>
                <a:latin typeface="Times New Roman"/>
                <a:cs typeface="Times New Roman"/>
              </a:rPr>
              <a:t>Semi flat middle section area to emphasise the look of letter “S”</a:t>
            </a:r>
          </a:p>
          <a:p>
            <a:pPr marL="342900" indent="-342900" algn="just">
              <a:buFont typeface="Wingdings" panose="05000000000000000000" pitchFamily="2" charset="2"/>
              <a:buChar char="Ø"/>
            </a:pPr>
            <a:r>
              <a:rPr lang="en-IN" sz="2000">
                <a:solidFill>
                  <a:srgbClr val="000000"/>
                </a:solidFill>
                <a:latin typeface="Times New Roman"/>
                <a:cs typeface="Times New Roman"/>
              </a:rPr>
              <a:t>To avoid stress concentration point in which only 1 layer is cross-sectionally present</a:t>
            </a:r>
          </a:p>
          <a:p>
            <a:endParaRPr lang="en-IN"/>
          </a:p>
        </p:txBody>
      </p:sp>
      <p:sp>
        <p:nvSpPr>
          <p:cNvPr id="6" name="Slide Number Placeholder 5">
            <a:extLst>
              <a:ext uri="{FF2B5EF4-FFF2-40B4-BE49-F238E27FC236}">
                <a16:creationId xmlns:a16="http://schemas.microsoft.com/office/drawing/2014/main" id="{A6E4F47A-C60A-47BA-AFA5-E0B2D6083EC8}"/>
              </a:ext>
            </a:extLst>
          </p:cNvPr>
          <p:cNvSpPr>
            <a:spLocks noGrp="1"/>
          </p:cNvSpPr>
          <p:nvPr>
            <p:ph type="sldNum" sz="quarter" idx="12"/>
          </p:nvPr>
        </p:nvSpPr>
        <p:spPr/>
        <p:txBody>
          <a:bodyPr/>
          <a:lstStyle/>
          <a:p>
            <a:fld id="{E31375A4-56A4-47D6-9801-1991572033F7}" type="slidenum">
              <a:rPr lang="en-US" smtClean="0"/>
              <a:t>9</a:t>
            </a:fld>
            <a:endParaRPr lang="en-US"/>
          </a:p>
        </p:txBody>
      </p:sp>
    </p:spTree>
    <p:extLst>
      <p:ext uri="{BB962C8B-B14F-4D97-AF65-F5344CB8AC3E}">
        <p14:creationId xmlns:p14="http://schemas.microsoft.com/office/powerpoint/2010/main" val="3447145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Red Line Business 16x9">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red line presentation (widescreen).potx" id="{8018D45A-0B59-4186-B046-1FF8092889B6}" vid="{86C2525B-C90B-4FD6-8D61-5E85FA833A06}"/>
    </a:ext>
  </a:extLst>
</a:theme>
</file>

<file path=ppt/theme/theme2.xml><?xml version="1.0" encoding="utf-8"?>
<a:theme xmlns:a="http://schemas.openxmlformats.org/drawingml/2006/main" name="Office Theme">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17964B7DA00914581DA0F6A63DB765C" ma:contentTypeVersion="6" ma:contentTypeDescription="Create a new document." ma:contentTypeScope="" ma:versionID="6367ad7d80bd3db45659b9b96d960661">
  <xsd:schema xmlns:xsd="http://www.w3.org/2001/XMLSchema" xmlns:xs="http://www.w3.org/2001/XMLSchema" xmlns:p="http://schemas.microsoft.com/office/2006/metadata/properties" xmlns:ns2="113db2f1-c1a6-4cd1-bf74-a90fb91814f1" targetNamespace="http://schemas.microsoft.com/office/2006/metadata/properties" ma:root="true" ma:fieldsID="258c9b0aeb1ab96d3cace55f54356a7a" ns2:_="">
    <xsd:import namespace="113db2f1-c1a6-4cd1-bf74-a90fb91814f1"/>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13db2f1-c1a6-4cd1-bf74-a90fb91814f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4F96B9B-CFAB-431A-8963-59391C10C5BA}">
  <ds:schemaRefs>
    <ds:schemaRef ds:uri="113db2f1-c1a6-4cd1-bf74-a90fb91814f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0C24E46-967C-424F-B3B5-C09EE1DF3D0D}">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4647F851-9283-4FB4-86AF-747685993BE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Business red line presentation (widescreen)</Template>
  <TotalTime>2</TotalTime>
  <Words>1585</Words>
  <Application>Microsoft Office PowerPoint</Application>
  <PresentationFormat>Widescreen</PresentationFormat>
  <Paragraphs>197</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Cambria</vt:lpstr>
      <vt:lpstr>Time new roman</vt:lpstr>
      <vt:lpstr>Time new romon</vt:lpstr>
      <vt:lpstr>Times New Roman</vt:lpstr>
      <vt:lpstr>Wingdings</vt:lpstr>
      <vt:lpstr>Red Line Business 16x9</vt:lpstr>
      <vt:lpstr>4D Printing from CFRP composites  letter ‘S’</vt:lpstr>
      <vt:lpstr>Scope of project </vt:lpstr>
      <vt:lpstr>Introduction</vt:lpstr>
      <vt:lpstr>PowerPoint Presentation</vt:lpstr>
      <vt:lpstr>PowerPoint Presentation</vt:lpstr>
      <vt:lpstr>Mechanism​</vt:lpstr>
      <vt:lpstr>Composite Lay-Up</vt:lpstr>
      <vt:lpstr>PowerPoint Presentation</vt:lpstr>
      <vt:lpstr>Configuration of PART</vt:lpstr>
      <vt:lpstr>PowerPoint Presentation</vt:lpstr>
      <vt:lpstr>PowerPoint Presentation</vt:lpstr>
      <vt:lpstr>Curing cycle</vt:lpstr>
      <vt:lpstr>Results  </vt:lpstr>
      <vt:lpstr> Final Dimension of the part</vt:lpstr>
      <vt:lpstr>Advantages ​</vt:lpstr>
      <vt:lpstr>Application</vt:lpstr>
      <vt:lpstr>Future Scope  </vt:lpstr>
      <vt:lpstr>PowerPoint Presentation</vt:lpstr>
      <vt:lpstr>PowerPoint Presentation</vt:lpstr>
      <vt:lpstr>Thanks for your time and attention   we are open to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Reza Shokouhi</dc:creator>
  <cp:lastModifiedBy>Admin</cp:lastModifiedBy>
  <cp:revision>3</cp:revision>
  <dcterms:created xsi:type="dcterms:W3CDTF">2021-11-18T22:16:48Z</dcterms:created>
  <dcterms:modified xsi:type="dcterms:W3CDTF">2021-12-01T19:54:18Z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0x010100917964B7DA00914581DA0F6A63DB765C</vt:lpwstr>
  </property>
</Properties>
</file>

<file path=docProps/thumbnail.jpeg>
</file>